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0" r:id="rId3"/>
    <p:sldId id="258" r:id="rId4"/>
    <p:sldId id="259" r:id="rId5"/>
    <p:sldId id="279" r:id="rId6"/>
    <p:sldId id="280" r:id="rId7"/>
    <p:sldId id="281" r:id="rId8"/>
    <p:sldId id="282" r:id="rId9"/>
    <p:sldId id="276" r:id="rId10"/>
    <p:sldId id="277" r:id="rId11"/>
    <p:sldId id="278" r:id="rId12"/>
    <p:sldId id="285" r:id="rId13"/>
    <p:sldId id="286" r:id="rId14"/>
    <p:sldId id="284" r:id="rId15"/>
    <p:sldId id="261" r:id="rId16"/>
    <p:sldId id="262" r:id="rId17"/>
    <p:sldId id="275" r:id="rId18"/>
    <p:sldId id="263" r:id="rId19"/>
    <p:sldId id="264" r:id="rId20"/>
    <p:sldId id="266" r:id="rId21"/>
    <p:sldId id="283" r:id="rId22"/>
    <p:sldId id="265" r:id="rId23"/>
    <p:sldId id="267" r:id="rId24"/>
    <p:sldId id="268" r:id="rId25"/>
    <p:sldId id="269" r:id="rId26"/>
    <p:sldId id="270" r:id="rId27"/>
    <p:sldId id="271" r:id="rId28"/>
    <p:sldId id="272" r:id="rId29"/>
    <p:sldId id="289" r:id="rId30"/>
    <p:sldId id="287" r:id="rId31"/>
    <p:sldId id="273" r:id="rId32"/>
    <p:sldId id="274" r:id="rId33"/>
    <p:sldId id="288" r:id="rId3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F40"/>
    <a:srgbClr val="00792C"/>
    <a:srgbClr val="849496"/>
    <a:srgbClr val="9BADAF"/>
    <a:srgbClr val="EE7D1D"/>
    <a:srgbClr val="D74024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318107-CEE8-47FF-9C51-2E8F8F956F08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C1D76B-F08E-47FC-9C1F-56D2ACF537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19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8A7C9-AED5-4182-9284-1F9B0EBC3D2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Pensez</a:t>
            </a:r>
            <a:r>
              <a:rPr lang="fr-FR" baseline="0" dirty="0" smtClean="0"/>
              <a:t> à la </a:t>
            </a:r>
            <a:r>
              <a:rPr lang="fr-FR" baseline="0" dirty="0" err="1" smtClean="0"/>
              <a:t>méthodo</a:t>
            </a:r>
            <a:r>
              <a:rPr lang="fr-FR" baseline="0" dirty="0" smtClean="0"/>
              <a:t> pour redirection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7C9-AED5-4182-9284-1F9B0EBC3D2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Fond power point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4" descr="Fond boucles grises ppt drtic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9588"/>
            <a:ext cx="6477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2895600"/>
            <a:ext cx="6477000" cy="1143000"/>
          </a:xfrm>
        </p:spPr>
        <p:txBody>
          <a:bodyPr/>
          <a:lstStyle>
            <a:lvl1pPr algn="ctr">
              <a:defRPr sz="4000" b="1" i="0">
                <a:solidFill>
                  <a:srgbClr val="EE7D1D"/>
                </a:solidFill>
                <a:latin typeface="AvantGarde CondBook"/>
                <a:cs typeface="AvantGarde CondBook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91000"/>
            <a:ext cx="6477000" cy="1219200"/>
          </a:xfrm>
        </p:spPr>
        <p:txBody>
          <a:bodyPr/>
          <a:lstStyle>
            <a:lvl1pPr algn="ctr">
              <a:defRPr b="1" i="0">
                <a:solidFill>
                  <a:srgbClr val="849496"/>
                </a:solidFill>
                <a:latin typeface="AvantGarde CondBook"/>
                <a:cs typeface="AvantGarde CondBook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7" name="Image 6" descr="100nature_MAAF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5272" y="5572140"/>
            <a:ext cx="1115637" cy="1112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DA716-28F1-47BD-9747-A64CFF992E39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02242-57AE-4672-B97A-EDA1899E622D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6050" y="762000"/>
            <a:ext cx="1885950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55054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5E2CF-E141-4C2C-9955-593B0B6FE1AA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14B71-3093-46F1-9F4B-DBA372780596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6C176-E534-4053-B2B6-116744F19CCD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Réunion des CI / PRI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7803-6FCA-408A-B2BF-0C7FA68DD6CC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E502B-FBAB-4095-BA05-89AC07D51591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F3B10-398E-4099-B07E-034BBFB56883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  <p:sp>
        <p:nvSpPr>
          <p:cNvPr id="7" name="Espace réservé du pied de page 4"/>
          <p:cNvSpPr txBox="1">
            <a:spLocks/>
          </p:cNvSpPr>
          <p:nvPr userDrawn="1"/>
        </p:nvSpPr>
        <p:spPr bwMode="auto">
          <a:xfrm>
            <a:off x="1763688" y="18864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EE7D1D"/>
                </a:solidFill>
                <a:latin typeface="AvantGarde CondBook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fr-FR" smtClean="0"/>
              <a:t>Réunion des CI / PRI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DB97B-DE3D-4284-984B-710FAE2FE748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D255A-C924-463F-9243-2A806ECD23E6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78DA60-A8B6-4C28-AA69-902C7C9A9D99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4A8E2-55D0-48B7-9EF6-E940F24C23D2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841AE-9623-4F0D-B462-1FB02683BA79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4EC66-6EA6-4017-8CF5-6B1317CFE1FB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6F6A7-211A-46B3-87A3-A4AAA8925796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A72C-0ABA-4801-A36F-E08126669B3B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423B8-158B-48A7-891D-A6C5BDDE149F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DC859-6C74-473C-9CE3-E1B3C3BD1A52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8D369-37FE-4C03-8669-B508D325D93B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courant</a:t>
            </a:r>
            <a:endParaRPr lang="fr-FR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8DE4-A425-4AF2-8177-DDE3FADDD3C9}" type="slidenum">
              <a:rPr lang="fr-FR"/>
              <a:pPr/>
              <a:t>‹N°›</a:t>
            </a:fld>
            <a:endParaRPr lang="fr-FR">
              <a:solidFill>
                <a:srgbClr val="454545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2" descr="Fond boucles grises ppt drtic.bmp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0" y="3721100"/>
            <a:ext cx="5334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38200" y="762000"/>
            <a:ext cx="7543800" cy="5105400"/>
          </a:xfrm>
          <a:prstGeom prst="rect">
            <a:avLst/>
          </a:prstGeom>
          <a:solidFill>
            <a:srgbClr val="EE7D1D">
              <a:alpha val="13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 courant</a:t>
            </a:r>
          </a:p>
          <a:p>
            <a:pPr lvl="1"/>
            <a:r>
              <a:rPr lang="fr-FR" smtClean="0"/>
              <a:t>Titre 1</a:t>
            </a:r>
          </a:p>
          <a:p>
            <a:pPr lvl="2"/>
            <a:r>
              <a:rPr lang="fr-FR" smtClean="0"/>
              <a:t>Titre 2</a:t>
            </a:r>
          </a:p>
          <a:p>
            <a:pPr lvl="3"/>
            <a:r>
              <a:rPr lang="fr-FR" smtClean="0"/>
              <a:t>Titre 3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54545"/>
                </a:solidFill>
              </a:defRPr>
            </a:lvl1pPr>
          </a:lstStyle>
          <a:p>
            <a:fld id="{8DA7CD6D-E6BA-4B2D-A918-80ADB34A284F}" type="datetime1">
              <a:rPr lang="fr-FR"/>
              <a:pPr/>
              <a:t>14/10/2014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7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E7D1D"/>
                </a:solidFill>
                <a:latin typeface="AvantGarde CondBook" charset="0"/>
              </a:defRPr>
            </a:lvl1pPr>
          </a:lstStyle>
          <a:p>
            <a:r>
              <a:rPr lang="fr-FR" dirty="0" smtClean="0"/>
              <a:t>Réunion des CI / PRI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EE7D1D"/>
                </a:solidFill>
              </a:defRPr>
            </a:lvl1pPr>
          </a:lstStyle>
          <a:p>
            <a:fld id="{43515F64-3B5D-4954-A214-E91210A5AD81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33" name="Image 10" descr="Logo Drtic choisi.bmp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8826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1" descr="Boucles entete ppt.bmp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" y="76200"/>
            <a:ext cx="1524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/>
          <a:ea typeface="+mj-ea"/>
          <a:cs typeface="Candar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7D1D"/>
          </a:solidFill>
          <a:latin typeface="Candar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92C"/>
          </a:solidFill>
          <a:latin typeface="Arial Rounded MT Bold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92C"/>
          </a:solidFill>
          <a:latin typeface="Arial Rounded MT Bold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92C"/>
          </a:solidFill>
          <a:latin typeface="Arial Rounded MT Bold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92C"/>
          </a:solidFill>
          <a:latin typeface="Arial Rounded MT Bol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54545"/>
          </a:solidFill>
          <a:latin typeface="CorpoSReg"/>
          <a:ea typeface="+mn-ea"/>
          <a:cs typeface="CorpoSReg"/>
        </a:defRPr>
      </a:lvl1pPr>
      <a:lvl2pPr marL="195263" indent="-4763" algn="l" rtl="0" eaLnBrk="1" fontAlgn="base" hangingPunct="1">
        <a:spcBef>
          <a:spcPct val="20000"/>
        </a:spcBef>
        <a:spcAft>
          <a:spcPct val="0"/>
        </a:spcAft>
        <a:buChar char="–"/>
        <a:defRPr sz="2200" b="1">
          <a:solidFill>
            <a:srgbClr val="EE7D1D"/>
          </a:solidFill>
          <a:latin typeface="Candara"/>
          <a:ea typeface="Candara" charset="0"/>
          <a:cs typeface="Candara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454545"/>
          </a:solidFill>
          <a:latin typeface="Candara"/>
          <a:ea typeface="Candara" charset="0"/>
          <a:cs typeface="Candar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849496"/>
          </a:solidFill>
          <a:latin typeface="Candara"/>
          <a:ea typeface="Candara" charset="0"/>
          <a:cs typeface="Candar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CorpoSReg"/>
          <a:ea typeface="CorpoSReg" charset="0"/>
          <a:cs typeface="CorpoSReg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54545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utions-web.eduter.f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il.agricoll.agriculture.gou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lorofil.fr/diplomes-et-referentiels/titres-et-certificats/certifications-informatique-et-internet/b2i-adulte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2i.educagri.f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e9am2-xq2vp3/acoustice-v21-dger-14-fevrier-2014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rgogne.educagri.fr/" TargetMode="External"/><Relationship Id="rId7" Type="http://schemas.openxmlformats.org/officeDocument/2006/relationships/hyperlink" Target="http://georgesd.cluster011.ovh.net/lyceeagr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rgesd.cluster011.ovh.net/eplagri" TargetMode="External"/><Relationship Id="rId5" Type="http://schemas.openxmlformats.org/officeDocument/2006/relationships/hyperlink" Target="http://www.cfa-agri.fr/" TargetMode="External"/><Relationship Id="rId4" Type="http://schemas.openxmlformats.org/officeDocument/2006/relationships/hyperlink" Target="http://www.lycee-agri.fr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mail.educagri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Réunion C.I.</a:t>
            </a:r>
            <a:endParaRPr lang="fr-F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Dijon </a:t>
            </a:r>
          </a:p>
          <a:p>
            <a:pPr>
              <a:buNone/>
            </a:pPr>
            <a:r>
              <a:rPr lang="fr-FR" dirty="0" smtClean="0"/>
              <a:t>14 octobre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11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Eduter</a:t>
            </a:r>
            <a:r>
              <a:rPr lang="fr-FR" dirty="0" smtClean="0">
                <a:latin typeface="Candara" charset="0"/>
              </a:rPr>
              <a:t>-</a:t>
            </a:r>
            <a:r>
              <a:rPr lang="fr-FR" dirty="0" err="1" smtClean="0">
                <a:latin typeface="Candara" charset="0"/>
              </a:rPr>
              <a:t>Cnerta</a:t>
            </a:r>
            <a:endParaRPr lang="fr-FR" dirty="0" smtClean="0">
              <a:latin typeface="Candara" charset="0"/>
            </a:endParaRPr>
          </a:p>
        </p:txBody>
      </p:sp>
      <p:pic>
        <p:nvPicPr>
          <p:cNvPr id="8" name="Picture 5" descr="S:\P4_Animation régionale\TICE\Reunions DRTIC\semaine janvier 2014\presentation_CT_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00808"/>
            <a:ext cx="7350970" cy="351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12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Eduter</a:t>
            </a:r>
            <a:r>
              <a:rPr lang="fr-FR" dirty="0" smtClean="0">
                <a:latin typeface="Candara" charset="0"/>
              </a:rPr>
              <a:t>-</a:t>
            </a:r>
            <a:r>
              <a:rPr lang="fr-FR" dirty="0" err="1" smtClean="0">
                <a:latin typeface="Candara" charset="0"/>
              </a:rPr>
              <a:t>Cnerta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Offres solutions web</a:t>
            </a: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Clé en main Typo 3</a:t>
            </a:r>
          </a:p>
          <a:p>
            <a:pPr marL="892175" lvl="1" indent="-101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40 € /mois + FI 180 €</a:t>
            </a: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Boutiques </a:t>
            </a:r>
            <a:r>
              <a:rPr lang="fr-FR" sz="1800" b="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PrestaShop</a:t>
            </a:r>
            <a:endParaRPr lang="fr-FR" sz="1800" b="0" dirty="0" smtClean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  <a:p>
            <a:pPr marL="892175" lvl="1" indent="-101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</a:t>
            </a: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35 € /mois + FI 300 €, ( paiement CB trésor public :150€ installation + 4 €/mois)</a:t>
            </a: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Blogs </a:t>
            </a:r>
            <a:r>
              <a:rPr lang="fr-FR" sz="1800" b="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WordPress</a:t>
            </a:r>
            <a:endParaRPr lang="fr-FR" sz="1800" b="0" dirty="0" smtClean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  <a:p>
            <a:pPr marL="977900" lvl="1" indent="-173038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30€ / mois + FI 150 €</a:t>
            </a: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Hébergement GRR</a:t>
            </a:r>
          </a:p>
          <a:p>
            <a:pPr marL="977900" lvl="1" indent="-173038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12 € / mois + 100 € FI (offert si clé en main)</a:t>
            </a:r>
            <a:b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</a:br>
            <a:endParaRPr lang="fr-FR" sz="1400" b="0" dirty="0" smtClean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Plateforme </a:t>
            </a:r>
            <a:r>
              <a:rPr lang="fr-FR" sz="1800" b="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Moodle</a:t>
            </a: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(expérimental 2014)</a:t>
            </a:r>
          </a:p>
          <a:p>
            <a:pPr marL="977900" lvl="1" indent="-173038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± 40 €/ mois cette année (60€ et FI à définir après </a:t>
            </a:r>
            <a:r>
              <a:rPr lang="fr-FR" sz="1400" b="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expé</a:t>
            </a:r>
            <a:r>
              <a:rPr lang="fr-FR" sz="14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pour 2Go)</a:t>
            </a: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/>
            </a:r>
            <a:b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</a:br>
            <a:endParaRPr lang="fr-FR" sz="1800" b="0" dirty="0" smtClean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  <a:p>
            <a:pPr marL="449263" lvl="1" indent="3175">
              <a:buClr>
                <a:schemeClr val="tx1"/>
              </a:buClr>
              <a:buNone/>
              <a:defRPr/>
            </a:pPr>
            <a:r>
              <a:rPr lang="fr-FR" sz="1800" b="0" i="1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En savoir plus sur </a:t>
            </a:r>
            <a:r>
              <a:rPr lang="fr-FR" sz="1800" i="1" dirty="0" smtClean="0">
                <a:hlinkClick r:id="rId3"/>
              </a:rPr>
              <a:t>www.solutions-web.eduter.fr</a:t>
            </a:r>
            <a:endParaRPr lang="fr-FR" sz="1800" b="0" i="1" dirty="0" smtClean="0">
              <a:latin typeface="CorpoSReg" charset="0"/>
              <a:ea typeface="+mn-ea"/>
              <a:cs typeface="CorpoSReg"/>
            </a:endParaRPr>
          </a:p>
        </p:txBody>
      </p:sp>
      <p:sp>
        <p:nvSpPr>
          <p:cNvPr id="7" name="Pensées 6"/>
          <p:cNvSpPr/>
          <p:nvPr/>
        </p:nvSpPr>
        <p:spPr bwMode="auto">
          <a:xfrm>
            <a:off x="4643438" y="1071546"/>
            <a:ext cx="1928826" cy="928694"/>
          </a:xfrm>
          <a:prstGeom prst="cloudCallou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cs typeface="ＭＳ Ｐゴシック" charset="-128"/>
              </a:rPr>
              <a:t>Tarif « adhérents Pack Services </a:t>
            </a:r>
            <a:r>
              <a:rPr lang="fr-FR" sz="1100" dirty="0" err="1" smtClean="0">
                <a:cs typeface="ＭＳ Ｐゴシック" charset="-128"/>
              </a:rPr>
              <a:t>Eduter</a:t>
            </a:r>
            <a:r>
              <a:rPr lang="fr-FR" sz="1100" dirty="0" smtClean="0">
                <a:cs typeface="ＭＳ Ｐゴシック" charset="-128"/>
              </a:rPr>
              <a:t> »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Sapia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dirty="0"/>
              <a:t>S</a:t>
            </a:r>
            <a:r>
              <a:rPr lang="fr-FR" sz="1800" dirty="0"/>
              <a:t>ystème d’</a:t>
            </a:r>
            <a:r>
              <a:rPr lang="fr-FR" sz="1800" b="1" dirty="0"/>
              <a:t>A</a:t>
            </a:r>
            <a:r>
              <a:rPr lang="fr-FR" sz="1800" dirty="0"/>
              <a:t>uthentification et de </a:t>
            </a:r>
            <a:r>
              <a:rPr lang="fr-FR" sz="1800" b="1" dirty="0"/>
              <a:t>P</a:t>
            </a:r>
            <a:r>
              <a:rPr lang="fr-FR" sz="1800" dirty="0"/>
              <a:t>ropagation d’</a:t>
            </a:r>
            <a:r>
              <a:rPr lang="fr-FR" sz="1800" b="1" dirty="0"/>
              <a:t>I</a:t>
            </a:r>
            <a:r>
              <a:rPr lang="fr-FR" sz="1800" dirty="0"/>
              <a:t>dentité </a:t>
            </a:r>
            <a:r>
              <a:rPr lang="fr-FR" sz="1800" dirty="0" smtClean="0"/>
              <a:t>de l’</a:t>
            </a:r>
            <a:r>
              <a:rPr lang="fr-FR" sz="1800" b="1" dirty="0" smtClean="0"/>
              <a:t>A</a:t>
            </a:r>
            <a:r>
              <a:rPr lang="fr-FR" sz="1800" dirty="0" smtClean="0"/>
              <a:t>griculture</a:t>
            </a:r>
          </a:p>
          <a:p>
            <a:r>
              <a:rPr lang="fr-FR" sz="1800" dirty="0" smtClean="0"/>
              <a:t>Objectifs :</a:t>
            </a:r>
          </a:p>
          <a:p>
            <a:pPr marL="722313" indent="-355600">
              <a:buFont typeface="Wingdings" pitchFamily="2" charset="2"/>
              <a:buChar char="ü"/>
            </a:pPr>
            <a:r>
              <a:rPr lang="fr-FR" sz="1600" b="1" dirty="0" smtClean="0"/>
              <a:t>Constituer </a:t>
            </a:r>
            <a:r>
              <a:rPr lang="fr-FR" sz="1600" b="1" dirty="0"/>
              <a:t>un annuaire fédérateur de l’enseignement agricole </a:t>
            </a:r>
            <a:r>
              <a:rPr lang="fr-FR" sz="1600" dirty="0"/>
              <a:t>en s’appuyant </a:t>
            </a:r>
            <a:r>
              <a:rPr lang="fr-FR" sz="1600" dirty="0" smtClean="0"/>
              <a:t>sur le </a:t>
            </a:r>
            <a:r>
              <a:rPr lang="fr-FR" sz="1600" dirty="0"/>
              <a:t>cadrage proposé par l’Education Nationale (</a:t>
            </a:r>
            <a:r>
              <a:rPr lang="fr-FR" sz="1600" b="1" dirty="0"/>
              <a:t>schéma SDET </a:t>
            </a:r>
            <a:r>
              <a:rPr lang="fr-FR" sz="1600" dirty="0"/>
              <a:t>en cours) et peuplé par </a:t>
            </a:r>
            <a:r>
              <a:rPr lang="fr-FR" sz="1600" dirty="0" smtClean="0"/>
              <a:t>trois populations </a:t>
            </a:r>
            <a:r>
              <a:rPr lang="fr-FR" sz="1600" dirty="0"/>
              <a:t>:</a:t>
            </a:r>
          </a:p>
          <a:p>
            <a:pPr marL="981075" indent="0">
              <a:buNone/>
            </a:pPr>
            <a:r>
              <a:rPr lang="fr-FR" sz="1600" dirty="0"/>
              <a:t>o les élèves</a:t>
            </a:r>
          </a:p>
          <a:p>
            <a:pPr marL="981075" indent="0">
              <a:buNone/>
            </a:pPr>
            <a:r>
              <a:rPr lang="fr-FR" sz="1600" dirty="0"/>
              <a:t>o les responsables légaux de ces élèves</a:t>
            </a:r>
          </a:p>
          <a:p>
            <a:pPr marL="981075" indent="0">
              <a:buNone/>
            </a:pPr>
            <a:r>
              <a:rPr lang="fr-FR" sz="1600" dirty="0"/>
              <a:t>o la communauté de l’enseignement agricole avec notamment les enseignants.</a:t>
            </a:r>
          </a:p>
          <a:p>
            <a:pPr marL="722313" indent="-355600">
              <a:buFont typeface="Wingdings" pitchFamily="2" charset="2"/>
              <a:buChar char="ü"/>
            </a:pPr>
            <a:r>
              <a:rPr lang="fr-FR" sz="1600" dirty="0" smtClean="0"/>
              <a:t>D’inscrire </a:t>
            </a:r>
            <a:r>
              <a:rPr lang="fr-FR" sz="1600" dirty="0"/>
              <a:t>cet annuaire fédérateur de l’EA dans une logique </a:t>
            </a:r>
            <a:r>
              <a:rPr lang="fr-FR" sz="1600" b="1" dirty="0"/>
              <a:t>de fédération d’identité</a:t>
            </a:r>
            <a:r>
              <a:rPr lang="fr-FR" sz="1600" dirty="0"/>
              <a:t>,</a:t>
            </a:r>
          </a:p>
          <a:p>
            <a:pPr marL="722313" indent="-355600">
              <a:buFont typeface="Wingdings" pitchFamily="2" charset="2"/>
              <a:buChar char="ü"/>
            </a:pPr>
            <a:r>
              <a:rPr lang="fr-FR" sz="1600" dirty="0" smtClean="0"/>
              <a:t>De </a:t>
            </a:r>
            <a:r>
              <a:rPr lang="fr-FR" sz="1600" dirty="0"/>
              <a:t>proposer des services aux acteurs de l’enseignement agricole accessibles par ce </a:t>
            </a:r>
            <a:r>
              <a:rPr lang="fr-FR" sz="1600" dirty="0" smtClean="0"/>
              <a:t>point d’authentification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C176-E534-4053-B2B6-116744F19CCD}" type="datetime1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des CI / PRI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803-6FCA-408A-B2BF-0C7FA68DD6CC}" type="slidenum">
              <a:rPr lang="fr-FR" smtClean="0"/>
              <a:pPr/>
              <a:t>13</a:t>
            </a:fld>
            <a:endParaRPr lang="fr-FR">
              <a:solidFill>
                <a:srgbClr val="45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Sapia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C176-E534-4053-B2B6-116744F19CCD}" type="datetime1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des CI / PRI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803-6FCA-408A-B2BF-0C7FA68DD6CC}" type="slidenum">
              <a:rPr lang="fr-FR" smtClean="0"/>
              <a:pPr/>
              <a:t>14</a:t>
            </a:fld>
            <a:endParaRPr lang="fr-FR">
              <a:solidFill>
                <a:srgbClr val="45454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8"/>
          <a:stretch/>
        </p:blipFill>
        <p:spPr bwMode="auto">
          <a:xfrm>
            <a:off x="539552" y="692696"/>
            <a:ext cx="8087848" cy="549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Sapia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Pas utilisé pour notre ENT </a:t>
            </a:r>
            <a:r>
              <a:rPr lang="fr-FR" sz="1400" i="1" dirty="0" smtClean="0"/>
              <a:t>(ouf)</a:t>
            </a:r>
            <a:r>
              <a:rPr lang="fr-FR" sz="1800" dirty="0" smtClean="0"/>
              <a:t> mais…</a:t>
            </a:r>
          </a:p>
          <a:p>
            <a:pPr marL="977900">
              <a:buFont typeface="Wingdings" pitchFamily="2" charset="2"/>
              <a:buChar char="ü"/>
            </a:pPr>
            <a:r>
              <a:rPr lang="fr-FR" sz="1800" dirty="0" err="1"/>
              <a:t>WebClasseur</a:t>
            </a:r>
            <a:r>
              <a:rPr lang="fr-FR" sz="1800" dirty="0"/>
              <a:t> et le schéma directeur des Espace numérique avec le MEN</a:t>
            </a:r>
          </a:p>
          <a:p>
            <a:pPr marL="977900">
              <a:buFont typeface="Wingdings" pitchFamily="2" charset="2"/>
              <a:buChar char="ü"/>
            </a:pPr>
            <a:r>
              <a:rPr lang="fr-FR" sz="1800" dirty="0" smtClean="0"/>
              <a:t>Fédération d’identité </a:t>
            </a:r>
            <a:r>
              <a:rPr lang="fr-FR" sz="1800" dirty="0" smtClean="0">
                <a:sym typeface="Wingdings" pitchFamily="2" charset="2"/>
              </a:rPr>
              <a:t> évolution de l’ENT</a:t>
            </a:r>
            <a:endParaRPr lang="fr-FR" sz="1800" dirty="0" smtClean="0"/>
          </a:p>
          <a:p>
            <a:pPr marL="977900">
              <a:buFont typeface="Wingdings" pitchFamily="2" charset="2"/>
              <a:buChar char="ü"/>
            </a:pPr>
            <a:r>
              <a:rPr lang="fr-FR" sz="1800" dirty="0" smtClean="0"/>
              <a:t>Projet rentrée 2015 « télé-inscription »</a:t>
            </a:r>
          </a:p>
          <a:p>
            <a:pPr marL="1247775">
              <a:buFont typeface="Courier New" pitchFamily="49" charset="0"/>
              <a:buChar char="o"/>
            </a:pPr>
            <a:r>
              <a:rPr lang="fr-FR" sz="1600" dirty="0"/>
              <a:t>Mettre à disposition des familles un </a:t>
            </a:r>
            <a:r>
              <a:rPr lang="fr-FR" sz="1600" dirty="0" err="1"/>
              <a:t>téléservice</a:t>
            </a:r>
            <a:r>
              <a:rPr lang="fr-FR" sz="1600" dirty="0"/>
              <a:t> leur permettant de valider l’inscription de </a:t>
            </a:r>
            <a:r>
              <a:rPr lang="fr-FR" sz="1600" dirty="0" smtClean="0"/>
              <a:t>leurs enfants </a:t>
            </a:r>
            <a:r>
              <a:rPr lang="fr-FR" sz="1600" dirty="0"/>
              <a:t>en lycées agricoles.</a:t>
            </a:r>
          </a:p>
          <a:p>
            <a:pPr marL="1247775">
              <a:buFont typeface="Courier New" pitchFamily="49" charset="0"/>
              <a:buChar char="o"/>
            </a:pPr>
            <a:r>
              <a:rPr lang="fr-FR" sz="1600" dirty="0"/>
              <a:t> Intégrer les données issues d’AFFELNET dans notre système </a:t>
            </a:r>
            <a:r>
              <a:rPr lang="fr-FR" sz="1600" dirty="0" smtClean="0"/>
              <a:t>d’information</a:t>
            </a:r>
          </a:p>
          <a:p>
            <a:pPr marL="1247775">
              <a:buFont typeface="Courier New" pitchFamily="49" charset="0"/>
              <a:buChar char="o"/>
            </a:pPr>
            <a:endParaRPr lang="fr-FR" sz="1600" dirty="0" smtClean="0"/>
          </a:p>
          <a:p>
            <a:pPr marL="895350" indent="0">
              <a:buNone/>
            </a:pPr>
            <a:r>
              <a:rPr lang="fr-FR" sz="1600" dirty="0" smtClean="0"/>
              <a:t>Vérification des données remontées !</a:t>
            </a:r>
          </a:p>
          <a:p>
            <a:pPr marL="895350" indent="0">
              <a:buNone/>
            </a:pPr>
            <a:endParaRPr lang="fr-FR" sz="1600" dirty="0"/>
          </a:p>
          <a:p>
            <a:pPr marL="895350" indent="0">
              <a:buNone/>
            </a:pPr>
            <a:r>
              <a:rPr lang="fr-FR" sz="1600" dirty="0" smtClean="0"/>
              <a:t>https://tango.educagri.fr/colentagri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C176-E534-4053-B2B6-116744F19CCD}" type="datetime1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des CI / PRI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803-6FCA-408A-B2BF-0C7FA68DD6CC}" type="slidenum">
              <a:rPr lang="fr-FR" smtClean="0"/>
              <a:pPr/>
              <a:t>15</a:t>
            </a:fld>
            <a:endParaRPr lang="fr-FR">
              <a:solidFill>
                <a:srgbClr val="454545"/>
              </a:solidFill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934319" y="4509120"/>
            <a:ext cx="792088" cy="576064"/>
          </a:xfrm>
          <a:prstGeom prst="rightArrow">
            <a:avLst/>
          </a:prstGeom>
          <a:solidFill>
            <a:srgbClr val="FA5F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2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16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IGC 4096 - 2010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Nouvel IGC </a:t>
            </a:r>
            <a:r>
              <a:rPr lang="fr-FR" sz="1400" i="1" dirty="0" smtClean="0">
                <a:latin typeface="CorpoSReg" charset="0"/>
              </a:rPr>
              <a:t>(pas tant que ça…)</a:t>
            </a:r>
            <a:r>
              <a:rPr lang="fr-FR" sz="1800" dirty="0" smtClean="0">
                <a:latin typeface="CorpoSReg" charset="0"/>
              </a:rPr>
              <a:t>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/>
              <a:t>Les certificats agents issus de l'IGC 2005 vont expirer le 28 Mars 2014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IGC 2010 mais 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applications pas prêtes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référencement dans les navigateurs difficiles</a:t>
            </a:r>
            <a:endParaRPr lang="fr-FR" sz="1200" i="1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souci d’import dans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firefox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pour AEL 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Certificats distincts : à demander un par un </a:t>
            </a:r>
          </a:p>
          <a:p>
            <a:pPr marL="1077913" indent="0">
              <a:buFont typeface="Arial" pitchFamily="34" charset="0"/>
              <a:buChar char="•"/>
            </a:pPr>
            <a:r>
              <a:rPr lang="fr-FR" sz="1400" dirty="0" smtClean="0">
                <a:latin typeface="CorpoSReg" charset="0"/>
                <a:sym typeface="Wingdings" pitchFamily="2" charset="2"/>
              </a:rPr>
              <a:t> Authentification</a:t>
            </a:r>
          </a:p>
          <a:p>
            <a:pPr marL="1077913" indent="0">
              <a:buFont typeface="Arial" pitchFamily="34" charset="0"/>
              <a:buChar char="•"/>
            </a:pPr>
            <a:r>
              <a:rPr lang="fr-FR" sz="1400" dirty="0" smtClean="0">
                <a:latin typeface="CorpoSReg" charset="0"/>
                <a:sym typeface="Wingdings" pitchFamily="2" charset="2"/>
              </a:rPr>
              <a:t> Chiffrement</a:t>
            </a:r>
          </a:p>
          <a:p>
            <a:pPr marL="1077913" indent="0">
              <a:buFont typeface="Arial" pitchFamily="34" charset="0"/>
              <a:buChar char="•"/>
            </a:pPr>
            <a:r>
              <a:rPr lang="fr-FR" sz="1400" dirty="0" smtClean="0">
                <a:latin typeface="CorpoSReg" charset="0"/>
                <a:sym typeface="Wingdings" pitchFamily="2" charset="2"/>
              </a:rPr>
              <a:t> Signature</a:t>
            </a:r>
          </a:p>
          <a:p>
            <a:pPr marL="1077913" indent="0">
              <a:buFont typeface="Arial" pitchFamily="34" charset="0"/>
              <a:buChar char="•"/>
            </a:pPr>
            <a:r>
              <a:rPr lang="fr-FR" sz="1400" dirty="0" smtClean="0">
                <a:latin typeface="CorpoSReg" charset="0"/>
                <a:sym typeface="Wingdings" pitchFamily="2" charset="2"/>
              </a:rPr>
              <a:t> Dispositif technique</a:t>
            </a:r>
          </a:p>
        </p:txBody>
      </p:sp>
      <p:sp>
        <p:nvSpPr>
          <p:cNvPr id="8" name="Légende à une bordure 2 7"/>
          <p:cNvSpPr/>
          <p:nvPr/>
        </p:nvSpPr>
        <p:spPr bwMode="auto">
          <a:xfrm>
            <a:off x="5357818" y="4643446"/>
            <a:ext cx="2143140" cy="500066"/>
          </a:xfrm>
          <a:prstGeom prst="accentCallout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  <a:sym typeface="Wingdings" pitchFamily="2" charset="2"/>
              </a:rPr>
              <a:t>Demande à préciser par utilisateur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17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IGC 4096 - 2010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Nouvel IGC </a:t>
            </a:r>
            <a:r>
              <a:rPr lang="fr-FR" sz="1400" i="1" dirty="0" smtClean="0">
                <a:latin typeface="CorpoSReg" charset="0"/>
              </a:rPr>
              <a:t>(pas tant que ça…)</a:t>
            </a:r>
            <a:r>
              <a:rPr lang="fr-FR" sz="1800" dirty="0" smtClean="0">
                <a:latin typeface="CorpoSReg" charset="0"/>
              </a:rPr>
              <a:t>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/>
              <a:t>L'enrôlement de l'agent débute par le face à face entre l'agent et l'AEL de sa structure. L'AEL contrôle l'identité de l'agent, puis pré valide sur son interface, les un après les autres, les trois certificats auxquels l'agent à droit (si nécessaire).</a:t>
            </a:r>
            <a:br>
              <a:rPr lang="fr-FR" sz="1800" dirty="0" smtClean="0"/>
            </a:br>
            <a:endParaRPr lang="fr-FR" sz="1800" dirty="0" smtClean="0"/>
          </a:p>
          <a:p>
            <a:pPr marL="355600" indent="0">
              <a:buFont typeface="Wingdings" pitchFamily="2" charset="2"/>
              <a:buChar char="ü"/>
            </a:pPr>
            <a:r>
              <a:rPr lang="fr-FR" sz="1800" i="1" dirty="0" smtClean="0"/>
              <a:t>Dans le cadre du passage à l’IGC 4096, une demande par mail, sans face à face, sera suffisante pour renouveler le certificat et ce jusqu'au 30 avril 2014. 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i="1" dirty="0" smtClean="0"/>
              <a:t>Le mot de passe permettant son téléchargement, en revanche, devra être transmis par téléphone par l’AEL, après identification du destinataire.</a:t>
            </a:r>
            <a:br>
              <a:rPr lang="fr-FR" sz="1800" i="1" dirty="0" smtClean="0"/>
            </a:br>
            <a:endParaRPr lang="fr-FR" sz="1800" i="1" dirty="0" smtClean="0"/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Certificat valable pendant 3 ans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 </a:t>
            </a:r>
            <a:endParaRPr lang="fr-FR" sz="1400" i="1" dirty="0" smtClean="0">
              <a:latin typeface="CorpoSReg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18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IGC 4096 - 2010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Nouvel IGC </a:t>
            </a:r>
            <a:r>
              <a:rPr lang="fr-FR" sz="1400" i="1" dirty="0" smtClean="0">
                <a:latin typeface="CorpoSReg" charset="0"/>
              </a:rPr>
              <a:t>(pas tant que ça…)</a:t>
            </a:r>
            <a:r>
              <a:rPr lang="fr-FR" sz="1800" dirty="0" smtClean="0">
                <a:latin typeface="CorpoSReg" charset="0"/>
              </a:rPr>
              <a:t>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/>
              <a:t>Attention pour les AEL 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i="1" dirty="0" smtClean="0"/>
          </a:p>
          <a:p>
            <a:pPr marL="355600" indent="0">
              <a:buFont typeface="Wingdings" pitchFamily="2" charset="2"/>
              <a:buChar char="ü"/>
            </a:pPr>
            <a:r>
              <a:rPr lang="fr-FR" sz="1800" i="1" dirty="0" smtClean="0"/>
              <a:t> Pas de reconduction des droits. </a:t>
            </a:r>
            <a:r>
              <a:rPr lang="fr-FR" sz="1800" i="1" smtClean="0"/>
              <a:t>Après création </a:t>
            </a:r>
            <a:r>
              <a:rPr lang="fr-FR" sz="1800" i="1" dirty="0" smtClean="0"/>
              <a:t>du nouveau certificat </a:t>
            </a:r>
            <a:r>
              <a:rPr lang="fr-FR" sz="1800" i="1" dirty="0" smtClean="0">
                <a:sym typeface="Wingdings" pitchFamily="2" charset="2"/>
              </a:rPr>
              <a:t> portail assistance  demande du transfert des droits !</a:t>
            </a:r>
            <a:r>
              <a:rPr lang="fr-FR" sz="1800" i="1" dirty="0" smtClean="0"/>
              <a:t/>
            </a:r>
            <a:br>
              <a:rPr lang="fr-FR" sz="1800" i="1" dirty="0" smtClean="0"/>
            </a:br>
            <a:endParaRPr lang="fr-FR" sz="1400" i="1" dirty="0" smtClean="0">
              <a:latin typeface="CorpoSReg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19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Assistance </a:t>
            </a:r>
            <a:r>
              <a:rPr lang="fr-FR" dirty="0" err="1" smtClean="0">
                <a:latin typeface="Candara" charset="0"/>
              </a:rPr>
              <a:t>Cerit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785926"/>
            <a:ext cx="2143140" cy="42862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>
                <a:latin typeface="CorpoSReg" charset="0"/>
              </a:rPr>
              <a:t> Assistance CAS</a:t>
            </a:r>
            <a:endParaRPr lang="fr-FR" sz="1400" i="1" dirty="0" smtClean="0">
              <a:latin typeface="CorpoSReg" charset="0"/>
              <a:sym typeface="Wingdings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86182" y="364331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https://centredeservices.ep.national.agri/</a:t>
            </a:r>
          </a:p>
        </p:txBody>
      </p:sp>
      <p:sp>
        <p:nvSpPr>
          <p:cNvPr id="8" name="Multiplier 7"/>
          <p:cNvSpPr/>
          <p:nvPr/>
        </p:nvSpPr>
        <p:spPr bwMode="auto">
          <a:xfrm>
            <a:off x="1285852" y="1428736"/>
            <a:ext cx="2143140" cy="1143008"/>
          </a:xfrm>
          <a:prstGeom prst="mathMultiply">
            <a:avLst/>
          </a:prstGeom>
          <a:solidFill>
            <a:srgbClr val="FF0000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lèche droite rayée 9"/>
          <p:cNvSpPr/>
          <p:nvPr/>
        </p:nvSpPr>
        <p:spPr bwMode="auto">
          <a:xfrm rot="1725230">
            <a:off x="3121460" y="2559818"/>
            <a:ext cx="2143140" cy="458792"/>
          </a:xfrm>
          <a:prstGeom prst="stripedRightArrow">
            <a:avLst>
              <a:gd name="adj1" fmla="val 47550"/>
              <a:gd name="adj2" fmla="val 73273"/>
            </a:avLst>
          </a:prstGeom>
          <a:gradFill>
            <a:gsLst>
              <a:gs pos="0">
                <a:srgbClr val="00B050"/>
              </a:gs>
              <a:gs pos="100000">
                <a:srgbClr val="00792C"/>
              </a:gs>
            </a:gsLst>
          </a:gradFill>
          <a:ln>
            <a:solidFill>
              <a:srgbClr val="00792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Légende encadrée avec une bordure 1 10"/>
          <p:cNvSpPr/>
          <p:nvPr/>
        </p:nvSpPr>
        <p:spPr bwMode="auto">
          <a:xfrm>
            <a:off x="6215074" y="4786322"/>
            <a:ext cx="1928826" cy="571504"/>
          </a:xfrm>
          <a:prstGeom prst="accentBorderCallout1">
            <a:avLst>
              <a:gd name="adj1" fmla="val 18750"/>
              <a:gd name="adj2" fmla="val -8333"/>
              <a:gd name="adj3" fmla="val -118419"/>
              <a:gd name="adj4" fmla="val -384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national.agri</a:t>
            </a:r>
            <a:r>
              <a:rPr lang="fr-FR" sz="160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 </a:t>
            </a:r>
            <a:r>
              <a:rPr lang="fr-FR" sz="16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  <a:sym typeface="Wingdings" pitchFamily="2" charset="2"/>
              </a:rPr>
              <a:t> certificat + </a:t>
            </a:r>
            <a:r>
              <a:rPr lang="fr-FR" sz="160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  <a:sym typeface="Wingdings" pitchFamily="2" charset="2"/>
              </a:rPr>
              <a:t>mercure</a:t>
            </a:r>
            <a:endParaRPr lang="fr-FR" sz="1600" dirty="0">
              <a:solidFill>
                <a:srgbClr val="454545"/>
              </a:solidFill>
              <a:latin typeface="CorpoSReg" charset="0"/>
              <a:ea typeface="+mn-ea"/>
              <a:cs typeface="CorpoSRe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20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Certifications apprenants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ASSR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Note de service en attente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A partir du site MEN avec téléchargement des épreuves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Intégré à Indexa2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saisie des « ayants droits » (à vérifier dans NS !)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saisie des résultats</a:t>
            </a:r>
            <a:endParaRPr lang="fr-FR" sz="1200" i="1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Une personne habilitée par centre (en général habilité indexa2)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Rappel: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remontées des résultats dans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Faeton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(appli min intérieur)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Permis de conduire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3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Agricoll</a:t>
            </a:r>
            <a:r>
              <a:rPr lang="fr-FR" dirty="0" smtClean="0">
                <a:latin typeface="Candara" charset="0"/>
              </a:rPr>
              <a:t> V2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Rappel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  <a:hlinkClick r:id="rId3"/>
              </a:rPr>
              <a:t>portail.agriculture.gouv.fr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4 entrées principales: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agenda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webmail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 </a:t>
            </a:r>
            <a:r>
              <a:rPr lang="fr-FR" sz="1200" i="1" dirty="0" smtClean="0">
                <a:latin typeface="CorpoSReg" charset="0"/>
                <a:sym typeface="Wingdings" pitchFamily="2" charset="2"/>
              </a:rPr>
              <a:t>adresse en agriculture.gouv.fr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annuaire  GLA 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création et modification agent – réinitialisation </a:t>
            </a:r>
            <a:r>
              <a:rPr lang="fr-FR" sz="1800" i="1" dirty="0" err="1" smtClean="0">
                <a:latin typeface="CorpoSReg" charset="0"/>
                <a:sym typeface="Wingdings" pitchFamily="2" charset="2"/>
              </a:rPr>
              <a:t>mdp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i="1" dirty="0" err="1" smtClean="0">
                <a:latin typeface="CorpoSReg" charset="0"/>
                <a:sym typeface="Wingdings" pitchFamily="2" charset="2"/>
              </a:rPr>
              <a:t>agricoll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 et donc </a:t>
            </a:r>
            <a:r>
              <a:rPr lang="fr-FR" sz="1800" i="1" dirty="0" err="1" smtClean="0">
                <a:latin typeface="CorpoSReg" charset="0"/>
                <a:sym typeface="Wingdings" pitchFamily="2" charset="2"/>
              </a:rPr>
              <a:t>firstclass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liste de diffusion</a:t>
            </a:r>
          </a:p>
          <a:p>
            <a:pPr marL="722313" indent="0">
              <a:buFont typeface="Wingdings" pitchFamily="2" charset="2"/>
              <a:buChar char="§"/>
            </a:pPr>
            <a:endParaRPr lang="fr-FR" sz="1800" dirty="0">
              <a:latin typeface="CorpoSReg" charset="0"/>
              <a:sym typeface="Wingdings" pitchFamily="2" charset="2"/>
            </a:endParaRPr>
          </a:p>
          <a:p>
            <a:pPr marL="719138" indent="-28575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Accès à tous les directeurs des EPL qui ont une BAL en agriculture.gouv.fr </a:t>
            </a:r>
            <a:r>
              <a:rPr lang="fr-FR" sz="1400" i="1" dirty="0" smtClean="0">
                <a:latin typeface="CorpoSReg" charset="0"/>
                <a:sym typeface="Wingdings" pitchFamily="2" charset="2"/>
              </a:rPr>
              <a:t>(communication de crise)</a:t>
            </a:r>
          </a:p>
          <a:p>
            <a:pPr marL="719138" indent="-285750">
              <a:buFont typeface="Courier New" pitchFamily="49" charset="0"/>
              <a:buChar char="o"/>
            </a:pPr>
            <a:r>
              <a:rPr lang="fr-FR" sz="1400" i="1" dirty="0" smtClean="0">
                <a:latin typeface="CorpoSReg" charset="0"/>
                <a:sym typeface="Wingdings" pitchFamily="2" charset="2"/>
              </a:rPr>
              <a:t>Mise en place de redirection vers </a:t>
            </a:r>
            <a:r>
              <a:rPr lang="fr-FR" sz="1400" i="1" dirty="0" err="1" smtClean="0">
                <a:latin typeface="CorpoSReg" charset="0"/>
                <a:sym typeface="Wingdings" pitchFamily="2" charset="2"/>
              </a:rPr>
              <a:t>educagri</a:t>
            </a:r>
            <a:r>
              <a:rPr lang="fr-FR" sz="1400" i="1" dirty="0" smtClean="0">
                <a:latin typeface="CorpoSReg" charset="0"/>
                <a:sym typeface="Wingdings" pitchFamily="2" charset="2"/>
              </a:rPr>
              <a:t> (par agenda ???)</a:t>
            </a:r>
            <a:endParaRPr lang="fr-FR" sz="1800" i="1" dirty="0" smtClean="0">
              <a:latin typeface="CorpoSReg" charset="0"/>
              <a:sym typeface="Wingdings" pitchFamily="2" charset="2"/>
            </a:endParaRPr>
          </a:p>
        </p:txBody>
      </p:sp>
      <p:sp>
        <p:nvSpPr>
          <p:cNvPr id="7" name="Légende à une bordure 1 6"/>
          <p:cNvSpPr/>
          <p:nvPr/>
        </p:nvSpPr>
        <p:spPr bwMode="auto">
          <a:xfrm>
            <a:off x="4857752" y="1643050"/>
            <a:ext cx="2071702" cy="357190"/>
          </a:xfrm>
          <a:prstGeom prst="accentCallout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Accès sans VPN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21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Certifications apprenants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B2i Adulte: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Plutôt en CFPPA (mais pas uniquement)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Délivré par la DRAAF 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Nécessite que le centre soit agréé 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Formateurs agréés  convention avec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DafPic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(rectorat)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Centre habilité (répondant aux critères)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Application de suivi de l’inscription et de dossier en cours de </a:t>
            </a:r>
            <a:r>
              <a:rPr lang="fr-FR" sz="1800" dirty="0" err="1" smtClean="0">
                <a:latin typeface="CorpoSReg" charset="0"/>
              </a:rPr>
              <a:t>dév</a:t>
            </a:r>
            <a:r>
              <a:rPr lang="fr-FR" sz="1800" dirty="0" smtClean="0">
                <a:latin typeface="CorpoSReg" charset="0"/>
              </a:rPr>
              <a:t> par MEN (devait être prête printemps 2012…)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Frais d’inscription pour le candidat de 12,00€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en attente de la parution d’un arrêté en fixant les modalités ;-)</a:t>
            </a:r>
          </a:p>
          <a:p>
            <a:pPr marL="722313" indent="0">
              <a:buNone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None/>
            </a:pPr>
            <a:r>
              <a:rPr lang="fr-FR" sz="1600" i="1" dirty="0" smtClean="0">
                <a:latin typeface="CorpoSReg" charset="0"/>
                <a:sym typeface="Wingdings" pitchFamily="2" charset="2"/>
              </a:rPr>
              <a:t>En savoir plus : </a:t>
            </a:r>
            <a:r>
              <a:rPr lang="fr-FR" sz="1600" i="1" dirty="0" smtClean="0">
                <a:latin typeface="CorpoSReg" charset="0"/>
                <a:sym typeface="Wingdings" pitchFamily="2" charset="2"/>
                <a:hlinkClick r:id="rId3"/>
              </a:rPr>
              <a:t>http://www.chlorofil.fr/diplomes-et-referentiels/titres-et-certificats/certifications-informatique-et-internet/b2i-adultes.html</a:t>
            </a:r>
            <a:endParaRPr lang="fr-FR" sz="1600" i="1" dirty="0" smtClean="0">
              <a:latin typeface="CorpoSReg" charset="0"/>
              <a:sym typeface="Wingdings" pitchFamily="2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 rot="19645940">
            <a:off x="1300060" y="2875130"/>
            <a:ext cx="639510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Pas d’avancée sur </a:t>
            </a:r>
            <a:r>
              <a:rPr lang="fr-FR" dirty="0" err="1" smtClean="0"/>
              <a:t>sur</a:t>
            </a:r>
            <a:r>
              <a:rPr lang="fr-FR" dirty="0" smtClean="0"/>
              <a:t> sujet !!!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22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Certifications apprenants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C2i 1:</a:t>
            </a:r>
          </a:p>
          <a:p>
            <a:pPr marL="0" indent="0"/>
            <a:r>
              <a:rPr lang="fr-FR" sz="1800" dirty="0" smtClean="0">
                <a:latin typeface="CorpoSReg" charset="0"/>
              </a:rPr>
              <a:t> Eléments de réponse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>
                <a:latin typeface="CorpoSReg" charset="0"/>
              </a:rPr>
              <a:t>Seules les universités sont habilitées à délivrer les C2i. 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L’ENFA </a:t>
            </a:r>
            <a:r>
              <a:rPr lang="fr-FR" sz="1800" dirty="0">
                <a:latin typeface="CorpoSReg" charset="0"/>
              </a:rPr>
              <a:t>a uniquement la possibilité de délivrer </a:t>
            </a:r>
            <a:r>
              <a:rPr lang="fr-FR" sz="1800" dirty="0" smtClean="0">
                <a:latin typeface="CorpoSReg" charset="0"/>
              </a:rPr>
              <a:t>les C2i2e</a:t>
            </a:r>
            <a:r>
              <a:rPr lang="fr-FR" sz="1800" dirty="0">
                <a:latin typeface="CorpoSReg" charset="0"/>
              </a:rPr>
              <a:t>. 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Il faut </a:t>
            </a:r>
            <a:r>
              <a:rPr lang="fr-FR" sz="1800" dirty="0">
                <a:latin typeface="CorpoSReg" charset="0"/>
              </a:rPr>
              <a:t>donc imaginer des partenariats entre nos établissements et les établissements du sup </a:t>
            </a:r>
            <a:r>
              <a:rPr lang="fr-FR" sz="1800" dirty="0" smtClean="0">
                <a:latin typeface="CorpoSReg" charset="0"/>
              </a:rPr>
              <a:t>dans nos </a:t>
            </a:r>
            <a:r>
              <a:rPr lang="fr-FR" sz="1800" dirty="0">
                <a:latin typeface="CorpoSReg" charset="0"/>
              </a:rPr>
              <a:t>régions pour pouvoir mettre en place le C2i, mais dans tous les cas, la certification sera </a:t>
            </a:r>
            <a:r>
              <a:rPr lang="fr-FR" sz="1800" dirty="0" smtClean="0">
                <a:latin typeface="CorpoSReg" charset="0"/>
              </a:rPr>
              <a:t>exclusivement délivrée </a:t>
            </a:r>
            <a:r>
              <a:rPr lang="fr-FR" sz="1800" dirty="0">
                <a:latin typeface="CorpoSReg" charset="0"/>
              </a:rPr>
              <a:t>par l’établissement d’enseignement supérieur habilité</a:t>
            </a:r>
            <a:r>
              <a:rPr lang="fr-FR" sz="1800" dirty="0" smtClean="0">
                <a:latin typeface="CorpoSReg" charset="0"/>
              </a:rPr>
              <a:t>.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</a:rPr>
              <a:t>Le DAN, interrogé, a le même type de réponse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55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23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Certifications apprenants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B2i Collège et Lycée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Item du B2i collège modifié en 12/2011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Item du B2i lycée modifiés en 07/2013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Référentiel présent dans </a:t>
            </a:r>
            <a:r>
              <a:rPr lang="fr-FR" sz="1800" dirty="0" err="1" smtClean="0">
                <a:latin typeface="CorpoSReg" charset="0"/>
              </a:rPr>
              <a:t>Liberscol</a:t>
            </a:r>
            <a:r>
              <a:rPr lang="fr-FR" sz="1800" dirty="0" smtClean="0">
                <a:latin typeface="CorpoSReg" charset="0"/>
              </a:rPr>
              <a:t> non rénové </a:t>
            </a:r>
            <a:r>
              <a:rPr lang="fr-FR" sz="1400" i="1" dirty="0" smtClean="0">
                <a:latin typeface="CorpoSReg" charset="0"/>
              </a:rPr>
              <a:t>(et à priori ne le sera pas !)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Quelle application ?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Obii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pas de suite (MEN) </a:t>
            </a:r>
            <a:r>
              <a:rPr lang="fr-FR" sz="1400" i="1" dirty="0" smtClean="0">
                <a:latin typeface="CorpoSReg" charset="0"/>
                <a:sym typeface="Wingdings" pitchFamily="2" charset="2"/>
              </a:rPr>
              <a:t>renégociation possible à travers ARF</a:t>
            </a:r>
            <a:endParaRPr lang="fr-FR" sz="1800" i="1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Plugin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Moodle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(hébergé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Cnerta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) </a:t>
            </a:r>
            <a:r>
              <a:rPr lang="fr-FR" sz="1800" dirty="0" smtClean="0">
                <a:latin typeface="CorpoSReg" charset="0"/>
                <a:sym typeface="Wingdings" pitchFamily="2" charset="2"/>
                <a:hlinkClick r:id="rId3"/>
              </a:rPr>
              <a:t>http://b2i.educagri.fr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Application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SACoche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(liée avec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Liberscol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et la majorité des ENT) </a:t>
            </a:r>
            <a:r>
              <a:rPr lang="fr-FR" sz="1400" i="1" dirty="0" smtClean="0">
                <a:latin typeface="CorpoSReg" charset="0"/>
                <a:sym typeface="Wingdings" pitchFamily="2" charset="2"/>
              </a:rPr>
              <a:t>mais vieillotte, peu conviviale et plutôt socle de compétence</a:t>
            </a:r>
            <a:endParaRPr lang="fr-FR" sz="1800" i="1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24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SIRENA </a:t>
            </a:r>
            <a:r>
              <a:rPr lang="fr-FR" sz="1800" dirty="0" smtClean="0">
                <a:latin typeface="Candara" charset="0"/>
              </a:rPr>
              <a:t>(Système d’Information Rénové de l’Enseignement Agricole)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2519354" cy="2114552"/>
          </a:xfrm>
        </p:spPr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</a:t>
            </a:r>
            <a:endParaRPr lang="fr-FR" sz="1600" i="1" dirty="0" smtClean="0">
              <a:latin typeface="CorpoSReg" charset="0"/>
              <a:sym typeface="Wingdings" pitchFamily="2" charset="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840" y="1500174"/>
            <a:ext cx="7325498" cy="4836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25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SIRENA </a:t>
            </a:r>
            <a:r>
              <a:rPr lang="fr-FR" sz="1800" dirty="0" smtClean="0">
                <a:latin typeface="Candara" charset="0"/>
              </a:rPr>
              <a:t>(Système d’Information Rénové de l’Enseignement Agricole)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2519354" cy="2114552"/>
          </a:xfrm>
        </p:spPr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</a:t>
            </a:r>
            <a:endParaRPr lang="fr-FR" sz="1600" i="1" dirty="0" smtClean="0">
              <a:latin typeface="CorpoSReg" charset="0"/>
              <a:sym typeface="Wingdings" pitchFamily="2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6715172" cy="49277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26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SIRENA </a:t>
            </a:r>
            <a:r>
              <a:rPr lang="fr-FR" sz="1800" dirty="0" smtClean="0">
                <a:latin typeface="Candara" charset="0"/>
              </a:rPr>
              <a:t>(Système d’Information Rénové de l’Enseignement Agricole)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2519354" cy="2114552"/>
          </a:xfrm>
        </p:spPr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</a:t>
            </a:r>
            <a:endParaRPr lang="fr-FR" sz="1600" i="1" dirty="0" smtClean="0">
              <a:latin typeface="CorpoSReg" charset="0"/>
              <a:sym typeface="Wingdings" pitchFamily="2" charset="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7215238" cy="45095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20 février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27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Numérique éducatif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Thème d’actualité, abordé dans :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Séminaire spécifique DGER (à la demande de M Rioux </a:t>
            </a:r>
            <a:r>
              <a:rPr lang="fr-FR" sz="1800" dirty="0" err="1" smtClean="0">
                <a:latin typeface="CorpoSReg" charset="0"/>
              </a:rPr>
              <a:t>Canals</a:t>
            </a:r>
            <a:r>
              <a:rPr lang="fr-FR" sz="1800" dirty="0" smtClean="0">
                <a:latin typeface="CorpoSReg" charset="0"/>
              </a:rPr>
              <a:t>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Séminaire des directeurs d’EPL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Note de service « rentrée 2014 » </a:t>
            </a:r>
            <a:r>
              <a:rPr lang="fr-FR" sz="1100" i="1" dirty="0" smtClean="0">
                <a:latin typeface="CorpoSReg" charset="0"/>
              </a:rPr>
              <a:t>(DGERN20132139Z)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Note de service « CTN » </a:t>
            </a:r>
            <a:r>
              <a:rPr lang="fr-FR" sz="1100" i="1" dirty="0" smtClean="0">
                <a:latin typeface="CorpoSReg" charset="0"/>
                <a:sym typeface="Wingdings" pitchFamily="2" charset="2"/>
              </a:rPr>
              <a:t>(DGERN20132112)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/>
            </a:r>
            <a:br>
              <a:rPr lang="fr-FR" sz="1800" dirty="0" smtClean="0">
                <a:latin typeface="CorpoSReg" charset="0"/>
                <a:sym typeface="Wingdings" pitchFamily="2" charset="2"/>
              </a:rPr>
            </a:b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Projet stratégique de la DGER en cours d’écriture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Actions PNF 2014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Loi d’avenir en discussion 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Projet « numérique » dans les DRAAF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28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AcousTICE</a:t>
            </a:r>
            <a:r>
              <a:rPr lang="fr-FR" dirty="0" smtClean="0">
                <a:latin typeface="Candara" charset="0"/>
              </a:rPr>
              <a:t> </a:t>
            </a:r>
            <a:r>
              <a:rPr lang="fr-FR" sz="2000" dirty="0" smtClean="0">
                <a:latin typeface="Candara" charset="0"/>
              </a:rPr>
              <a:t>(</a:t>
            </a:r>
            <a:r>
              <a:rPr lang="fr-FR" sz="2000" dirty="0" err="1" smtClean="0">
                <a:latin typeface="Candara" charset="0"/>
              </a:rPr>
              <a:t>ACcompagnement</a:t>
            </a:r>
            <a:r>
              <a:rPr lang="fr-FR" sz="2000" dirty="0" smtClean="0">
                <a:latin typeface="Candara" charset="0"/>
              </a:rPr>
              <a:t> Ouvert à l’Usage des TICE)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Chantier national mené par DRTIC Pays de la Loire et Normandie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Accompagner une dynamique autour des TICE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Mettre en place un plan de formation et d’échanges de pratiques à destination des enseignants.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Au niveau de l’établissement, le prof TIM est au centre du dispositif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None/>
            </a:pPr>
            <a:r>
              <a:rPr lang="fr-FR" sz="1800" dirty="0" smtClean="0">
                <a:latin typeface="CorpoSReg" charset="0"/>
                <a:sym typeface="Wingdings" pitchFamily="2" charset="2"/>
                <a:hlinkClick r:id="rId3"/>
              </a:rPr>
              <a:t>Présentation du dispositif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None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None/>
            </a:pPr>
            <a:r>
              <a:rPr lang="fr-FR" sz="1600" i="1" dirty="0" smtClean="0">
                <a:latin typeface="CorpoSReg" charset="0"/>
                <a:sym typeface="Wingdings" pitchFamily="2" charset="2"/>
              </a:rPr>
              <a:t>Ce dispositif figure dans la note « Cahier de texte numérique » et dans les notes de rentrée 2014 et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29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5600" indent="-355600"/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</a:rPr>
              <a:t>Communication des établissements</a:t>
            </a:r>
            <a:endParaRPr lang="fr-FR" sz="1800" dirty="0" smtClean="0">
              <a:latin typeface="CorpoSReg" charset="0"/>
            </a:endParaRPr>
          </a:p>
          <a:p>
            <a:pPr marL="722313" indent="-366713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</a:rPr>
              <a:t>Nouveau site des EPL en ligne le 17 octobre :</a:t>
            </a:r>
            <a:br>
              <a:rPr lang="fr-FR" sz="1800" dirty="0" smtClean="0">
                <a:latin typeface="CorpoSReg" charset="0"/>
              </a:rPr>
            </a:br>
            <a:r>
              <a:rPr lang="fr-FR" sz="1800" dirty="0" smtClean="0">
                <a:latin typeface="CorpoSReg" charset="0"/>
                <a:hlinkClick r:id="rId3"/>
              </a:rPr>
              <a:t>http://www.bourgogne.educagri.fr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895350" indent="-366713">
              <a:buFont typeface="Courier New" pitchFamily="49" charset="0"/>
              <a:buChar char="o"/>
            </a:pPr>
            <a:endParaRPr lang="fr-FR" sz="1800" dirty="0">
              <a:latin typeface="CorpoSReg" charset="0"/>
              <a:sym typeface="Wingdings" pitchFamily="2" charset="2"/>
            </a:endParaRPr>
          </a:p>
          <a:p>
            <a:pPr marL="722313" indent="-366713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Nouveau site des lycées agricoles publics</a:t>
            </a:r>
            <a:br>
              <a:rPr lang="fr-FR" sz="1800" dirty="0" smtClean="0">
                <a:latin typeface="CorpoSReg" charset="0"/>
                <a:sym typeface="Wingdings" pitchFamily="2" charset="2"/>
              </a:rPr>
            </a:br>
            <a:r>
              <a:rPr lang="fr-FR" sz="1800" dirty="0" smtClean="0">
                <a:latin typeface="CorpoSReg" charset="0"/>
                <a:sym typeface="Wingdings" pitchFamily="2" charset="2"/>
                <a:hlinkClick r:id="rId4"/>
              </a:rPr>
              <a:t>http://www.lycee-agri.fr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-366713">
              <a:buFont typeface="Wingdings" pitchFamily="2" charset="2"/>
              <a:buChar char="ü"/>
            </a:pPr>
            <a:endParaRPr lang="fr-FR" sz="1800" dirty="0">
              <a:latin typeface="CorpoSReg" charset="0"/>
              <a:sym typeface="Wingdings" pitchFamily="2" charset="2"/>
            </a:endParaRPr>
          </a:p>
          <a:p>
            <a:pPr marL="722313" indent="-366713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Pour mémoire, site des CFA</a:t>
            </a:r>
            <a:br>
              <a:rPr lang="fr-FR" sz="1800" dirty="0" smtClean="0">
                <a:latin typeface="CorpoSReg" charset="0"/>
                <a:sym typeface="Wingdings" pitchFamily="2" charset="2"/>
              </a:rPr>
            </a:br>
            <a:r>
              <a:rPr lang="fr-FR" sz="1800" dirty="0" smtClean="0">
                <a:latin typeface="CorpoSReg" charset="0"/>
                <a:sym typeface="Wingdings" pitchFamily="2" charset="2"/>
                <a:hlinkClick r:id="rId5"/>
              </a:rPr>
              <a:t>http://www.cfa-agri.fr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-366713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895350" indent="-366713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895350" indent="-366713">
              <a:buFont typeface="Courier New" pitchFamily="49" charset="0"/>
              <a:buChar char="o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Bac </a:t>
            </a:r>
            <a:r>
              <a:rPr lang="fr-FR" sz="1800" dirty="0">
                <a:latin typeface="CorpoSReg" charset="0"/>
                <a:sym typeface="Wingdings" pitchFamily="2" charset="2"/>
              </a:rPr>
              <a:t>à sable : </a:t>
            </a:r>
            <a:r>
              <a:rPr lang="fr-FR" sz="1800" dirty="0">
                <a:latin typeface="CorpoSReg" charset="0"/>
                <a:sym typeface="Wingdings" pitchFamily="2" charset="2"/>
                <a:hlinkClick r:id="rId6"/>
              </a:rPr>
              <a:t>http://</a:t>
            </a:r>
            <a:r>
              <a:rPr lang="fr-FR" sz="1800" dirty="0" smtClean="0">
                <a:latin typeface="CorpoSReg" charset="0"/>
                <a:sym typeface="Wingdings" pitchFamily="2" charset="2"/>
                <a:hlinkClick r:id="rId6"/>
              </a:rPr>
              <a:t>georgesd.cluster011.ovh.net/eplagri</a:t>
            </a:r>
            <a:r>
              <a:rPr lang="fr-FR" sz="1800" dirty="0">
                <a:latin typeface="CorpoSReg" charset="0"/>
                <a:sym typeface="Wingdings" pitchFamily="2" charset="2"/>
              </a:rPr>
              <a:t> et </a:t>
            </a:r>
            <a:r>
              <a:rPr lang="fr-FR" sz="1800" dirty="0">
                <a:latin typeface="CorpoSReg" charset="0"/>
                <a:sym typeface="Wingdings" pitchFamily="2" charset="2"/>
                <a:hlinkClick r:id="rId7"/>
              </a:rPr>
              <a:t>http://</a:t>
            </a:r>
            <a:r>
              <a:rPr lang="fr-FR" sz="1800" dirty="0" smtClean="0">
                <a:latin typeface="CorpoSReg" charset="0"/>
                <a:sym typeface="Wingdings" pitchFamily="2" charset="2"/>
                <a:hlinkClick r:id="rId7"/>
              </a:rPr>
              <a:t>georgesd.cluster011.ovh.net/lyceeagri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528637" indent="0">
              <a:buNone/>
            </a:pPr>
            <a:endParaRPr lang="fr-FR" sz="1800" dirty="0">
              <a:latin typeface="CorpoSReg" charset="0"/>
              <a:sym typeface="Wingdings" pitchFamily="2" charset="2"/>
            </a:endParaRPr>
          </a:p>
          <a:p>
            <a:pPr marL="895350" indent="-366713">
              <a:buFont typeface="Courier New" pitchFamily="49" charset="0"/>
              <a:buChar char="o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30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5600" indent="-355600"/>
            <a:r>
              <a:rPr lang="fr-FR" sz="1800" dirty="0" smtClean="0">
                <a:latin typeface="CorpoSReg" charset="0"/>
              </a:rPr>
              <a:t> Cahier de texte numérique</a:t>
            </a:r>
          </a:p>
          <a:p>
            <a:pPr marL="722313" indent="-366713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Note de service </a:t>
            </a:r>
            <a:r>
              <a:rPr lang="fr-FR" sz="1200" i="1" dirty="0">
                <a:latin typeface="CorpoSReg" charset="0"/>
                <a:sym typeface="Wingdings" pitchFamily="2" charset="2"/>
              </a:rPr>
              <a:t>(DGERN20132112</a:t>
            </a:r>
            <a:r>
              <a:rPr lang="fr-FR" sz="1200" i="1" dirty="0" smtClean="0">
                <a:latin typeface="CorpoSReg" charset="0"/>
                <a:sym typeface="Wingdings" pitchFamily="2" charset="2"/>
              </a:rPr>
              <a:t>)</a:t>
            </a:r>
            <a:r>
              <a:rPr lang="fr-FR" sz="1800" i="1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stipule pour tous les apprenants</a:t>
            </a:r>
            <a:endParaRPr lang="fr-FR" sz="1800" dirty="0" smtClean="0">
              <a:latin typeface="CorpoSReg" charset="0"/>
            </a:endParaRPr>
          </a:p>
          <a:p>
            <a:pPr marL="895350" indent="-366713">
              <a:buFont typeface="Courier New" pitchFamily="49" charset="0"/>
              <a:buChar char="o"/>
            </a:pPr>
            <a:r>
              <a:rPr lang="fr-FR" sz="1800" dirty="0" smtClean="0">
                <a:latin typeface="CorpoSReg" charset="0"/>
              </a:rPr>
              <a:t>Lycée 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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Liberscol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895350" indent="-366713">
              <a:buFont typeface="Courier New" pitchFamily="49" charset="0"/>
              <a:buChar char="o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CFA ??? </a:t>
            </a:r>
          </a:p>
          <a:p>
            <a:pPr marL="895350" indent="-366713">
              <a:buFont typeface="Courier New" pitchFamily="49" charset="0"/>
              <a:buChar char="o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CFPPA ???</a:t>
            </a:r>
          </a:p>
          <a:p>
            <a:pPr marL="895350" indent="-366713">
              <a:buFont typeface="Courier New" pitchFamily="49" charset="0"/>
              <a:buChar char="o"/>
            </a:pPr>
            <a:endParaRPr lang="fr-FR" sz="1800" dirty="0">
              <a:latin typeface="CorpoSReg" charset="0"/>
              <a:sym typeface="Wingdings" pitchFamily="2" charset="2"/>
            </a:endParaRPr>
          </a:p>
          <a:p>
            <a:pPr marL="722313" indent="-366713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Produit à tester :</a:t>
            </a:r>
          </a:p>
          <a:p>
            <a:pPr marL="895350" indent="-366713">
              <a:buFont typeface="Courier New" pitchFamily="49" charset="0"/>
              <a:buChar char="o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cahierdetexte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 intranet.bourguignon.free.fr/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cdt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895350" indent="-366713">
              <a:buFont typeface="Courier New" pitchFamily="49" charset="0"/>
              <a:buChar char="o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Gepi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</a:p>
          <a:p>
            <a:pPr marL="895350" indent="-366713">
              <a:buFont typeface="Courier New" pitchFamily="49" charset="0"/>
              <a:buChar char="o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Cahier de texte numérique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Edulog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(1 CFA en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prod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+ 1 test)</a:t>
            </a:r>
          </a:p>
          <a:p>
            <a:pPr marL="895350" indent="-366713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895350" indent="-366713">
              <a:buFont typeface="Courier New" pitchFamily="49" charset="0"/>
              <a:buChar char="o"/>
            </a:pPr>
            <a:endParaRPr lang="fr-FR" sz="1800" dirty="0">
              <a:latin typeface="CorpoSReg" charset="0"/>
              <a:sym typeface="Wingdings" pitchFamily="2" charset="2"/>
            </a:endParaRPr>
          </a:p>
          <a:p>
            <a:pPr marL="895350" indent="-366713">
              <a:buFont typeface="Courier New" pitchFamily="49" charset="0"/>
              <a:buChar char="o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97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4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Melagri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Actualité fonctionnelle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Affichage des cartes de visites  On parle plutôt de profil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Carte de visite lié à la présence du dossier « 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My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Shared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document » 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Chat : instabilité sur client 12  pas d’avancées sur le sujet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Communication sur les dysfonctionnements : 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938" y="3717032"/>
            <a:ext cx="2643206" cy="216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31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PTE info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Renouvellement des PC et/ou portables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Lié à un inventaire exploitable (date d’achat ou date BIOS</a:t>
            </a:r>
            <a:r>
              <a:rPr lang="fr-FR" sz="1800" dirty="0" smtClean="0">
                <a:latin typeface="CorpoSReg" charset="0"/>
              </a:rPr>
              <a:t>)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>
                <a:latin typeface="CorpoSReg" charset="0"/>
              </a:rPr>
              <a:t> </a:t>
            </a:r>
            <a:r>
              <a:rPr lang="fr-FR" sz="1800" dirty="0" err="1" smtClean="0">
                <a:latin typeface="CorpoSReg" charset="0"/>
              </a:rPr>
              <a:t>Spiceworks</a:t>
            </a:r>
            <a:r>
              <a:rPr lang="fr-FR" sz="1800" dirty="0" smtClean="0">
                <a:latin typeface="CorpoSReg" charset="0"/>
              </a:rPr>
              <a:t> : http://beatic.net:8080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Précision de la localisation des demandes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Sans demande précise, pas de PTE info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Demande serveurs, au fil de l’eau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Demande éléments actifs, idem mais bien préciser le type de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switch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, nb port, 100/1000, FO, type FO …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Cf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liste établie par Olivier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Caty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(à préciser) sur le Wiki</a:t>
            </a:r>
          </a:p>
        </p:txBody>
      </p:sp>
    </p:spTree>
    <p:extLst>
      <p:ext uri="{BB962C8B-B14F-4D97-AF65-F5344CB8AC3E}">
        <p14:creationId xmlns:p14="http://schemas.microsoft.com/office/powerpoint/2010/main" val="19151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32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Dossier de site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Indispensable pour le suivi de l’établissement.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Dossier mis à jour disponible sur le wiki.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Copie au DRTIC.</a:t>
            </a:r>
          </a:p>
          <a:p>
            <a:pPr marL="355600" indent="0">
              <a:buNone/>
            </a:pPr>
            <a:endParaRPr lang="fr-FR" sz="1800" dirty="0" smtClean="0">
              <a:latin typeface="CorpoSReg" charset="0"/>
            </a:endParaRPr>
          </a:p>
          <a:p>
            <a:pPr marL="0" indent="0"/>
            <a:r>
              <a:rPr lang="fr-FR" sz="1800" dirty="0" smtClean="0">
                <a:latin typeface="CorpoSReg" charset="0"/>
              </a:rPr>
              <a:t> Sécurité des SI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Mise à jour du document Excel SI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Transmission des infos CERTA, synthèse de veille SSI ANSSI?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33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ENT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err="1" smtClean="0">
                <a:latin typeface="CorpoSReg" charset="0"/>
              </a:rPr>
              <a:t>Reporting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</a:rPr>
              <a:t>Formation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</a:rPr>
              <a:t>Rappel </a:t>
            </a:r>
            <a:r>
              <a:rPr lang="fr-FR" sz="1800" dirty="0" err="1" smtClean="0">
                <a:latin typeface="CorpoSReg" charset="0"/>
              </a:rPr>
              <a:t>redmine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None/>
            </a:pPr>
            <a:endParaRPr lang="fr-FR" sz="1800" dirty="0" smtClean="0">
              <a:latin typeface="CorpoSReg" charset="0"/>
            </a:endParaRPr>
          </a:p>
          <a:p>
            <a:pPr marL="0" indent="0"/>
            <a:r>
              <a:rPr lang="fr-FR" sz="1800" dirty="0" smtClean="0">
                <a:latin typeface="CorpoSReg" charset="0"/>
              </a:rPr>
              <a:t> ENT / Ressources </a:t>
            </a:r>
            <a:r>
              <a:rPr lang="fr-FR" sz="1800" dirty="0" err="1" smtClean="0">
                <a:latin typeface="CorpoSReg" charset="0"/>
              </a:rPr>
              <a:t>Scorm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Quelques outil/auteurs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Scenari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et ses dérivations </a:t>
            </a: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MosSolo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(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scorm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1.2 et 2004) 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demo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Udutu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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demo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0">
              <a:buFont typeface="Wingdings" pitchFamily="2" charset="2"/>
              <a:buChar char="§"/>
            </a:pPr>
            <a:r>
              <a:rPr lang="fr-FR" sz="1800" dirty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ExE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Learning v2.0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34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ndara" charset="0"/>
              </a:rPr>
              <a:t>Régional</a:t>
            </a:r>
            <a:endParaRPr lang="fr-FR" sz="2000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5600" indent="-355600"/>
            <a:r>
              <a:rPr lang="fr-FR" sz="1800" dirty="0" smtClean="0">
                <a:latin typeface="CorpoSReg" charset="0"/>
              </a:rPr>
              <a:t>Petits outils :</a:t>
            </a:r>
          </a:p>
          <a:p>
            <a:pPr marL="722313" indent="-35560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Animation</a:t>
            </a:r>
          </a:p>
          <a:p>
            <a:pPr marL="1077913" indent="-355600">
              <a:buFont typeface="Courier New" pitchFamily="49" charset="0"/>
              <a:buChar char="o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Powtoon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1077913" indent="-355600">
              <a:buFont typeface="Courier New" pitchFamily="49" charset="0"/>
              <a:buChar char="o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Moovly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1077913" indent="-355600">
              <a:buFont typeface="Courier New" pitchFamily="49" charset="0"/>
              <a:buChar char="o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Explee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722313" indent="-355600">
              <a:buFont typeface="Wingdings" pitchFamily="2" charset="2"/>
              <a:buChar char="ü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Rich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Media</a:t>
            </a:r>
          </a:p>
          <a:p>
            <a:pPr marL="1077913" indent="-355600">
              <a:buFont typeface="Courier New" pitchFamily="49" charset="0"/>
              <a:buChar char="o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Momindum</a:t>
            </a: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1077913" indent="-355600">
              <a:buFont typeface="Courier New" pitchFamily="49" charset="0"/>
              <a:buChar char="o"/>
            </a:pPr>
            <a:r>
              <a:rPr lang="fr-FR" sz="1800" dirty="0" err="1" smtClean="0">
                <a:latin typeface="CorpoSReg" charset="0"/>
                <a:sym typeface="Wingdings" pitchFamily="2" charset="2"/>
              </a:rPr>
              <a:t>Movenote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presentation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 </a:t>
            </a:r>
          </a:p>
          <a:p>
            <a:pPr marL="0" indent="0"/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endParaRPr lang="fr-FR" sz="1800" dirty="0" smtClean="0">
              <a:latin typeface="CorpoSRe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5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Melagri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Mise à jour version 12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Serveur effectué au 14/12/2013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Client v12 disponible depuis mais sans communication</a:t>
            </a:r>
            <a:br>
              <a:rPr lang="fr-FR" sz="1800" dirty="0" smtClean="0">
                <a:latin typeface="CorpoSReg" charset="0"/>
              </a:rPr>
            </a:br>
            <a:endParaRPr lang="fr-FR" sz="1800" dirty="0" smtClean="0">
              <a:latin typeface="CorpoSReg" charset="0"/>
            </a:endParaRPr>
          </a:p>
          <a:p>
            <a:pPr marL="0" indent="12700">
              <a:buFont typeface="Arial" pitchFamily="34" charset="0"/>
              <a:buChar char="•"/>
            </a:pPr>
            <a:r>
              <a:rPr lang="fr-FR" sz="1800" dirty="0">
                <a:latin typeface="CorpoSReg" charset="0"/>
              </a:rPr>
              <a:t> Client HTML est disponible</a:t>
            </a:r>
            <a:endParaRPr lang="fr-FR" sz="1800" dirty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</a:rPr>
              <a:t> Adresse : </a:t>
            </a:r>
            <a:r>
              <a:rPr lang="fr-FR" sz="1800" dirty="0" smtClean="0">
                <a:latin typeface="CorpoSReg" charset="0"/>
                <a:hlinkClick r:id="rId3"/>
              </a:rPr>
              <a:t>http://webmail.educagri.fr</a:t>
            </a:r>
            <a:endParaRPr lang="fr-FR" sz="1800" dirty="0" smtClean="0">
              <a:latin typeface="CorpoSReg" charset="0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>
                <a:latin typeface="CorpoSReg" charset="0"/>
              </a:rPr>
              <a:t> </a:t>
            </a:r>
            <a:r>
              <a:rPr lang="fr-FR" sz="1800" dirty="0" smtClean="0">
                <a:latin typeface="CorpoSReg" charset="0"/>
              </a:rPr>
              <a:t>Limite actuelle, le changement de mot de passe n’est pas géré actuellement 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 Client lourd ou GLA</a:t>
            </a:r>
          </a:p>
          <a:p>
            <a:pPr marL="355600" indent="0">
              <a:buFont typeface="Wingdings" pitchFamily="2" charset="2"/>
              <a:buChar char="ü"/>
            </a:pPr>
            <a:endParaRPr lang="fr-FR" sz="1800" dirty="0">
              <a:latin typeface="CorpoSReg" charset="0"/>
              <a:sym typeface="Wingdings" pitchFamily="2" charset="2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Augmentation de la taille des boites à 200 Mo (voire 500 à la demande)  </a:t>
            </a:r>
            <a:r>
              <a:rPr lang="fr-FR" sz="1600" i="1" dirty="0" smtClean="0">
                <a:latin typeface="CorpoSReg" charset="0"/>
                <a:sym typeface="Wingdings" pitchFamily="2" charset="2"/>
              </a:rPr>
              <a:t>Après résolution des soucis matériels</a:t>
            </a:r>
            <a:endParaRPr lang="fr-FR" sz="1800" dirty="0" smtClean="0">
              <a:latin typeface="CorpoSReg" charset="0"/>
            </a:endParaRPr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 bwMode="auto">
          <a:xfrm>
            <a:off x="1602000" y="75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EE7D1D"/>
                </a:solidFill>
                <a:latin typeface="AvantGarde CondBook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6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Melagri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Alerte en cas de dysfonctionnement majeur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Communication de crise par SMS (DRTIC…), sur le fil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Twitter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…</a:t>
            </a:r>
          </a:p>
          <a:p>
            <a:pPr marL="355600" indent="0">
              <a:buNone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Communication sur les dysfonctionnements : </a:t>
            </a:r>
          </a:p>
          <a:p>
            <a:pPr marL="355600" indent="0">
              <a:buNone/>
            </a:pPr>
            <a:r>
              <a:rPr lang="fr-FR" sz="1800" dirty="0" smtClean="0">
                <a:latin typeface="CorpoSReg" charset="0"/>
              </a:rPr>
              <a:t>A travers le site support.eduter-cnerta.fr</a:t>
            </a:r>
          </a:p>
          <a:p>
            <a:pPr marL="355600" indent="0">
              <a:buNone/>
            </a:pPr>
            <a:endParaRPr lang="fr-FR" sz="1800" dirty="0" smtClean="0">
              <a:latin typeface="CorpoSReg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7606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9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7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Melagri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Alerte en cas de dysfonctionnement majeur</a:t>
            </a: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Communication de crise par SMS (DRTIC…), sur le fil </a:t>
            </a:r>
            <a:r>
              <a:rPr lang="fr-FR" sz="1800" dirty="0" err="1" smtClean="0">
                <a:latin typeface="CorpoSReg" charset="0"/>
                <a:sym typeface="Wingdings" pitchFamily="2" charset="2"/>
              </a:rPr>
              <a:t>Twitter</a:t>
            </a:r>
            <a:r>
              <a:rPr lang="fr-FR" sz="1800" dirty="0" smtClean="0">
                <a:latin typeface="CorpoSReg" charset="0"/>
                <a:sym typeface="Wingdings" pitchFamily="2" charset="2"/>
              </a:rPr>
              <a:t>…</a:t>
            </a:r>
          </a:p>
          <a:p>
            <a:pPr marL="355600" indent="0">
              <a:buNone/>
            </a:pPr>
            <a:endParaRPr lang="fr-FR" sz="1800" dirty="0" smtClean="0">
              <a:latin typeface="CorpoSReg" charset="0"/>
              <a:sym typeface="Wingdings" pitchFamily="2" charset="2"/>
            </a:endParaRPr>
          </a:p>
          <a:p>
            <a:pPr marL="355600" indent="0">
              <a:buFont typeface="Wingdings" pitchFamily="2" charset="2"/>
              <a:buChar char="ü"/>
            </a:pPr>
            <a:r>
              <a:rPr lang="fr-FR" sz="1800" dirty="0" smtClean="0">
                <a:latin typeface="CorpoSReg" charset="0"/>
                <a:sym typeface="Wingdings" pitchFamily="2" charset="2"/>
              </a:rPr>
              <a:t> Communication sur les dysfonctionnements : </a:t>
            </a:r>
          </a:p>
          <a:p>
            <a:pPr marL="355600" indent="0">
              <a:buNone/>
            </a:pPr>
            <a:r>
              <a:rPr lang="fr-FR" sz="1800" dirty="0" smtClean="0">
                <a:latin typeface="CorpoSReg" charset="0"/>
              </a:rPr>
              <a:t>A travers le site support.eduter-cnerta.fr</a:t>
            </a:r>
          </a:p>
          <a:p>
            <a:pPr marL="355600" indent="0">
              <a:buNone/>
            </a:pPr>
            <a:endParaRPr lang="fr-FR" sz="1800" dirty="0" smtClean="0">
              <a:latin typeface="CorpoSReg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28800"/>
            <a:ext cx="73914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8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Melagri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/>
              <a:t>Accès </a:t>
            </a:r>
            <a:r>
              <a:rPr lang="fr-FR" sz="1800" dirty="0"/>
              <a:t>à des procédures, des aides en ligne, des</a:t>
            </a:r>
          </a:p>
          <a:p>
            <a:r>
              <a:rPr lang="fr-FR" sz="1800" dirty="0"/>
              <a:t>vidéos d’autoformation, des informations sur </a:t>
            </a:r>
            <a:r>
              <a:rPr lang="fr-FR" sz="1800" dirty="0" smtClean="0"/>
              <a:t>les fusions </a:t>
            </a:r>
            <a:r>
              <a:rPr lang="fr-FR" sz="1800" dirty="0"/>
              <a:t>ou les renouvellements de LGA, …</a:t>
            </a:r>
          </a:p>
          <a:p>
            <a:r>
              <a:rPr lang="fr-FR" sz="1800" dirty="0" smtClean="0"/>
              <a:t>Un </a:t>
            </a:r>
            <a:r>
              <a:rPr lang="fr-FR" sz="1800" dirty="0"/>
              <a:t>volet spécifique First Class a été créé </a:t>
            </a:r>
            <a:r>
              <a:rPr lang="fr-FR" sz="1800" dirty="0" smtClean="0"/>
              <a:t>avec notamment </a:t>
            </a:r>
            <a:r>
              <a:rPr lang="fr-FR" sz="1800" dirty="0"/>
              <a:t>les </a:t>
            </a:r>
            <a:r>
              <a:rPr lang="fr-FR" sz="1800" dirty="0" smtClean="0"/>
              <a:t>statistiques (???)</a:t>
            </a:r>
          </a:p>
          <a:p>
            <a:endParaRPr lang="fr-FR" sz="1800" dirty="0" smtClean="0">
              <a:latin typeface="CorpoSReg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70" y="3150459"/>
            <a:ext cx="3449761" cy="276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5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9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Melagri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sz="1800" b="1" dirty="0"/>
              <a:t>Assistance (</a:t>
            </a:r>
            <a:r>
              <a:rPr lang="fr-FR" sz="1800" b="1" dirty="0" smtClean="0"/>
              <a:t>hotline)</a:t>
            </a:r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Réorganisation </a:t>
            </a:r>
            <a:r>
              <a:rPr lang="fr-FR" sz="1800" dirty="0"/>
              <a:t>de l’assistance First Class :</a:t>
            </a:r>
          </a:p>
          <a:p>
            <a:pPr marL="538163" indent="-285750">
              <a:buFont typeface="Wingdings" pitchFamily="2" charset="2"/>
              <a:buChar char="§"/>
            </a:pPr>
            <a:r>
              <a:rPr lang="fr-FR" sz="1800" dirty="0" smtClean="0"/>
              <a:t>Niveau </a:t>
            </a:r>
            <a:r>
              <a:rPr lang="fr-FR" sz="1800" dirty="0"/>
              <a:t>1 (usage de la messagerie): </a:t>
            </a:r>
            <a:r>
              <a:rPr lang="fr-FR" sz="1800" dirty="0" smtClean="0"/>
              <a:t>Mickaël COUTRON</a:t>
            </a:r>
            <a:endParaRPr lang="fr-FR" sz="1800" dirty="0"/>
          </a:p>
          <a:p>
            <a:pPr marL="538163" indent="-285750">
              <a:buFont typeface="Wingdings" pitchFamily="2" charset="2"/>
              <a:buChar char="§"/>
            </a:pPr>
            <a:r>
              <a:rPr lang="fr-FR" sz="1800" dirty="0" smtClean="0"/>
              <a:t>Niveau </a:t>
            </a:r>
            <a:r>
              <a:rPr lang="fr-FR" sz="1800" dirty="0"/>
              <a:t>2 (problème </a:t>
            </a:r>
            <a:r>
              <a:rPr lang="fr-FR" sz="1800" dirty="0" err="1"/>
              <a:t>Melagricoll</a:t>
            </a:r>
            <a:r>
              <a:rPr lang="fr-FR" sz="1800" dirty="0"/>
              <a:t> et </a:t>
            </a:r>
            <a:r>
              <a:rPr lang="fr-FR" sz="1800" dirty="0" smtClean="0"/>
              <a:t>GLA, monitoring</a:t>
            </a:r>
            <a:r>
              <a:rPr lang="fr-FR" sz="1800" dirty="0"/>
              <a:t>): Mickael COUTRON</a:t>
            </a:r>
          </a:p>
          <a:p>
            <a:pPr marL="538163" indent="-285750">
              <a:buFont typeface="Wingdings" pitchFamily="2" charset="2"/>
              <a:buChar char="§"/>
            </a:pPr>
            <a:r>
              <a:rPr lang="fr-FR" sz="1800" dirty="0" smtClean="0"/>
              <a:t>Niveau </a:t>
            </a:r>
            <a:r>
              <a:rPr lang="fr-FR" sz="1800" dirty="0"/>
              <a:t>3 (problème d’infrastructure et </a:t>
            </a:r>
            <a:r>
              <a:rPr lang="fr-FR" sz="1800" dirty="0" smtClean="0"/>
              <a:t>de synchronisation </a:t>
            </a:r>
            <a:r>
              <a:rPr lang="fr-FR" sz="1800" dirty="0"/>
              <a:t>entre First Class et </a:t>
            </a:r>
            <a:r>
              <a:rPr lang="fr-FR" sz="1800" dirty="0" err="1"/>
              <a:t>Agricoll</a:t>
            </a:r>
            <a:r>
              <a:rPr lang="fr-FR" sz="1800" dirty="0" smtClean="0"/>
              <a:t>): Arnaud </a:t>
            </a:r>
            <a:r>
              <a:rPr lang="fr-FR" sz="1800" dirty="0"/>
              <a:t>SORDEL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Horaire </a:t>
            </a:r>
            <a:r>
              <a:rPr lang="fr-FR" sz="1800" dirty="0"/>
              <a:t>du support étendu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Délai </a:t>
            </a:r>
            <a:r>
              <a:rPr lang="fr-FR" sz="1800" dirty="0"/>
              <a:t>de prise en compte court (sous 3h </a:t>
            </a:r>
            <a:r>
              <a:rPr lang="fr-FR" sz="1800" dirty="0" smtClean="0"/>
              <a:t>pendant les </a:t>
            </a:r>
            <a:r>
              <a:rPr lang="fr-FR" sz="1800" dirty="0"/>
              <a:t>jours de présence)</a:t>
            </a:r>
            <a:endParaRPr lang="fr-FR" sz="1800" dirty="0" smtClean="0">
              <a:latin typeface="CorpoSRe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1692AA-68C9-49A2-8471-5344285F559F}" type="datetime4">
              <a:rPr lang="fr-FR"/>
              <a:pPr/>
              <a:t>14 octobre 2014</a:t>
            </a:fld>
            <a:endParaRPr lang="fr-FR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Correspondants informatiques 14 octobre 2014</a:t>
            </a:r>
            <a:endParaRPr lang="fr-FR" dirty="0">
              <a:solidFill>
                <a:srgbClr val="454545"/>
              </a:solidFill>
              <a:latin typeface="Trebuchet MS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47E24-625E-4A0F-BE35-9E0C03079686}" type="slidenum">
              <a:rPr lang="fr-FR" smtClean="0"/>
              <a:pPr/>
              <a:t>10</a:t>
            </a:fld>
            <a:endParaRPr lang="fr-FR" dirty="0">
              <a:solidFill>
                <a:srgbClr val="454545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Candara" charset="0"/>
              </a:rPr>
              <a:t>Eduter</a:t>
            </a:r>
            <a:r>
              <a:rPr lang="fr-FR" dirty="0" smtClean="0">
                <a:latin typeface="Candara" charset="0"/>
              </a:rPr>
              <a:t>-</a:t>
            </a:r>
            <a:r>
              <a:rPr lang="fr-FR" dirty="0" err="1" smtClean="0">
                <a:latin typeface="Candara" charset="0"/>
              </a:rPr>
              <a:t>Cnerta</a:t>
            </a:r>
            <a:endParaRPr lang="fr-FR" dirty="0" smtClean="0">
              <a:latin typeface="Candara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fr-FR" sz="1800" dirty="0" smtClean="0">
                <a:latin typeface="CorpoSReg" charset="0"/>
              </a:rPr>
              <a:t> Départ</a:t>
            </a:r>
          </a:p>
          <a:p>
            <a:pPr marL="712788" lvl="1" indent="-28575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1800" dirty="0" smtClean="0">
                <a:latin typeface="CorpoSReg" charset="0"/>
              </a:rPr>
              <a:t> </a:t>
            </a: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Départs :</a:t>
            </a: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A.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Mignerot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S.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Lavoillotte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A.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Holgado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P.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Chagnard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Carlos Mota</a:t>
            </a:r>
            <a:br>
              <a:rPr lang="fr-FR" sz="1800" b="0" dirty="0" smtClean="0">
                <a:latin typeface="CorpoSReg" charset="0"/>
                <a:ea typeface="+mn-ea"/>
                <a:cs typeface="CorpoSReg"/>
              </a:rPr>
            </a:b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712788" lvl="1" indent="-285750">
              <a:buFont typeface="Wingdings" pitchFamily="2" charset="2"/>
              <a:buChar char="ü"/>
              <a:defRPr/>
            </a:pPr>
            <a:r>
              <a:rPr lang="fr-FR" sz="1800" b="0" dirty="0" smtClean="0">
                <a:solidFill>
                  <a:srgbClr val="454545"/>
                </a:solidFill>
                <a:latin typeface="CorpoSReg" charset="0"/>
                <a:ea typeface="+mn-ea"/>
                <a:cs typeface="CorpoSReg"/>
              </a:rPr>
              <a:t>Arrivées :</a:t>
            </a: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J.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Monvoisin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-&gt;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dev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Cocwinelle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</a:t>
            </a: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M.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Coutron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-&gt; assistance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Etablissements</a:t>
            </a:r>
            <a:endParaRPr lang="fr-FR" sz="1800" b="0" dirty="0" smtClean="0">
              <a:latin typeface="CorpoSReg" charset="0"/>
              <a:ea typeface="+mn-ea"/>
              <a:cs typeface="CorpoSReg"/>
            </a:endParaRPr>
          </a:p>
          <a:p>
            <a:pPr marL="1250950" lvl="2" indent="-285750">
              <a:buFont typeface="Arial" panose="020B0604020202020204" pitchFamily="34" charset="0"/>
              <a:buChar char="•"/>
              <a:defRPr/>
            </a:pP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J.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Bouillot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-&gt;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admin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</a:t>
            </a:r>
            <a:r>
              <a:rPr lang="fr-FR" sz="1800" b="0" dirty="0" err="1" smtClean="0">
                <a:latin typeface="CorpoSReg" charset="0"/>
                <a:ea typeface="+mn-ea"/>
                <a:cs typeface="CorpoSReg"/>
              </a:rPr>
              <a:t>sys</a:t>
            </a:r>
            <a:r>
              <a:rPr lang="fr-FR" sz="1800" b="0" dirty="0" smtClean="0">
                <a:latin typeface="CorpoSReg" charset="0"/>
                <a:ea typeface="+mn-ea"/>
                <a:cs typeface="CorpoSReg"/>
              </a:rPr>
              <a:t> Linux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rama_DRTIC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 Rounded MT Bold"/>
        <a:ea typeface="ＭＳ Ｐゴシック"/>
        <a:cs typeface="ＭＳ Ｐゴシック"/>
      </a:majorFont>
      <a:minorFont>
        <a:latin typeface="Arial Rounded MT Bold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Diaporama_DRTIC</Template>
  <TotalTime>5551</TotalTime>
  <Words>1675</Words>
  <Application>Microsoft Office PowerPoint</Application>
  <PresentationFormat>Affichage à l'écran (4:3)</PresentationFormat>
  <Paragraphs>388</Paragraphs>
  <Slides>33</Slides>
  <Notes>30</Notes>
  <HiddenSlides>9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Diaporama_DRTIC</vt:lpstr>
      <vt:lpstr>Réunion C.I.</vt:lpstr>
      <vt:lpstr>Agricoll V2</vt:lpstr>
      <vt:lpstr>Melagri</vt:lpstr>
      <vt:lpstr>Melagri</vt:lpstr>
      <vt:lpstr>Melagri</vt:lpstr>
      <vt:lpstr>Melagri</vt:lpstr>
      <vt:lpstr>Melagri</vt:lpstr>
      <vt:lpstr>Melagri</vt:lpstr>
      <vt:lpstr>Eduter-Cnerta</vt:lpstr>
      <vt:lpstr>Eduter-Cnerta</vt:lpstr>
      <vt:lpstr>Eduter-Cnerta</vt:lpstr>
      <vt:lpstr>Sapia</vt:lpstr>
      <vt:lpstr>Sapia</vt:lpstr>
      <vt:lpstr>Sapia</vt:lpstr>
      <vt:lpstr>IGC 4096 - 2010</vt:lpstr>
      <vt:lpstr>IGC 4096 - 2010</vt:lpstr>
      <vt:lpstr>IGC 4096 - 2010</vt:lpstr>
      <vt:lpstr>Assistance Cerit</vt:lpstr>
      <vt:lpstr>Certifications apprenants</vt:lpstr>
      <vt:lpstr>Certifications apprenants</vt:lpstr>
      <vt:lpstr>Certifications apprenants</vt:lpstr>
      <vt:lpstr>Certifications apprenants</vt:lpstr>
      <vt:lpstr>SIRENA (Système d’Information Rénové de l’Enseignement Agricole)</vt:lpstr>
      <vt:lpstr>SIRENA (Système d’Information Rénové de l’Enseignement Agricole)</vt:lpstr>
      <vt:lpstr>SIRENA (Système d’Information Rénové de l’Enseignement Agricole)</vt:lpstr>
      <vt:lpstr>Numérique éducatif</vt:lpstr>
      <vt:lpstr>AcousTICE (ACcompagnement Ouvert à l’Usage des TICE)</vt:lpstr>
      <vt:lpstr>Régional</vt:lpstr>
      <vt:lpstr>Régional</vt:lpstr>
      <vt:lpstr>Régional</vt:lpstr>
      <vt:lpstr>Régional</vt:lpstr>
      <vt:lpstr>Régional</vt:lpstr>
      <vt:lpstr>Régional</vt:lpstr>
    </vt:vector>
  </TitlesOfParts>
  <Company>DRAF Bourgogne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C.I.</dc:title>
  <dc:creator>jean-francois.raquin</dc:creator>
  <cp:lastModifiedBy>jean-francois raquin</cp:lastModifiedBy>
  <cp:revision>80</cp:revision>
  <dcterms:created xsi:type="dcterms:W3CDTF">2014-02-17T09:55:39Z</dcterms:created>
  <dcterms:modified xsi:type="dcterms:W3CDTF">2014-10-14T15:16:55Z</dcterms:modified>
</cp:coreProperties>
</file>