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6" r:id="rId5"/>
    <p:sldId id="277" r:id="rId6"/>
    <p:sldId id="278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2C"/>
    <a:srgbClr val="849496"/>
    <a:srgbClr val="9BADAF"/>
    <a:srgbClr val="EE7D1D"/>
    <a:srgbClr val="D74024"/>
    <a:srgbClr val="4545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18107-CEE8-47FF-9C51-2E8F8F956F08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C1D76B-F08E-47FC-9C1F-56D2ACF5373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8A7C9-AED5-4182-9284-1F9B0EBC3D2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Fond power point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4" descr="Fond boucles grises ppt drtic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9588"/>
            <a:ext cx="6477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2895600"/>
            <a:ext cx="6477000" cy="1143000"/>
          </a:xfrm>
        </p:spPr>
        <p:txBody>
          <a:bodyPr/>
          <a:lstStyle>
            <a:lvl1pPr algn="ctr">
              <a:defRPr sz="4000" b="1" i="0">
                <a:solidFill>
                  <a:srgbClr val="EE7D1D"/>
                </a:solidFill>
                <a:latin typeface="AvantGarde CondBook"/>
                <a:cs typeface="AvantGarde CondBook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6477000" cy="1219200"/>
          </a:xfrm>
        </p:spPr>
        <p:txBody>
          <a:bodyPr/>
          <a:lstStyle>
            <a:lvl1pPr algn="ctr">
              <a:defRPr b="1" i="0">
                <a:solidFill>
                  <a:srgbClr val="849496"/>
                </a:solidFill>
                <a:latin typeface="AvantGarde CondBook"/>
                <a:cs typeface="AvantGarde CondBook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7" name="Image 6" descr="100nature_MAAF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72" y="5572140"/>
            <a:ext cx="1115637" cy="1112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DA716-28F1-47BD-9747-A64CFF992E39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2242-57AE-4672-B97A-EDA1899E622D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762000"/>
            <a:ext cx="1885950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55054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5E2CF-E141-4C2C-9955-593B0B6FE1AA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4B71-3093-46F1-9F4B-DBA372780596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C176-E534-4053-B2B6-116744F19CCD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7803-6FCA-408A-B2BF-0C7FA68DD6CC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E502B-FBAB-4095-BA05-89AC07D51591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3B10-398E-4099-B07E-034BBFB56883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DB97B-DE3D-4284-984B-710FAE2FE748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255A-C924-463F-9243-2A806ECD23E6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8DA60-A8B6-4C28-AA69-902C7C9A9D99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A8E2-55D0-48B7-9EF6-E940F24C23D2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841AE-9623-4F0D-B462-1FB02683BA79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4EC66-6EA6-4017-8CF5-6B1317CFE1FB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6F6A7-211A-46B3-87A3-A4AAA8925796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A72C-0ABA-4801-A36F-E08126669B3B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423B8-158B-48A7-891D-A6C5BDDE149F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DC859-6C74-473C-9CE3-E1B3C3BD1A52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8D369-37FE-4C03-8669-B508D325D93B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8DE4-A425-4AF2-8177-DDE3FADDD3C9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2" descr="Fond boucles grises ppt drtic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3721100"/>
            <a:ext cx="5334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38200" y="762000"/>
            <a:ext cx="7543800" cy="5105400"/>
          </a:xfrm>
          <a:prstGeom prst="rect">
            <a:avLst/>
          </a:prstGeom>
          <a:solidFill>
            <a:srgbClr val="EE7D1D">
              <a:alpha val="1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courant</a:t>
            </a:r>
          </a:p>
          <a:p>
            <a:pPr lvl="1"/>
            <a:r>
              <a:rPr lang="fr-FR" smtClean="0"/>
              <a:t>Titre 1</a:t>
            </a:r>
          </a:p>
          <a:p>
            <a:pPr lvl="2"/>
            <a:r>
              <a:rPr lang="fr-FR" smtClean="0"/>
              <a:t>Titre 2</a:t>
            </a:r>
          </a:p>
          <a:p>
            <a:pPr lvl="3"/>
            <a:r>
              <a:rPr lang="fr-FR" smtClean="0"/>
              <a:t>Titre 3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54545"/>
                </a:solidFill>
              </a:defRPr>
            </a:lvl1pPr>
          </a:lstStyle>
          <a:p>
            <a:fld id="{8DA7CD6D-E6BA-4B2D-A918-80ADB34A284F}" type="datetime1">
              <a:rPr lang="fr-FR"/>
              <a:pPr/>
              <a:t>18/02/2014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7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E7D1D"/>
                </a:solidFill>
                <a:latin typeface="AvantGarde CondBook" charset="0"/>
              </a:defRPr>
            </a:lvl1pPr>
          </a:lstStyle>
          <a:p>
            <a:r>
              <a:rPr lang="fr-FR"/>
              <a:t>Titre courant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EE7D1D"/>
                </a:solidFill>
              </a:defRPr>
            </a:lvl1pPr>
          </a:lstStyle>
          <a:p>
            <a:fld id="{43515F64-3B5D-4954-A214-E91210A5AD81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3" name="Image 10" descr="Logo Drtic choisi.bmp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882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1" descr="Boucles entete ppt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" y="76200"/>
            <a:ext cx="1524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/>
          <a:ea typeface="+mj-ea"/>
          <a:cs typeface="Candar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54545"/>
          </a:solidFill>
          <a:latin typeface="CorpoSReg"/>
          <a:ea typeface="+mn-ea"/>
          <a:cs typeface="CorpoSReg"/>
        </a:defRPr>
      </a:lvl1pPr>
      <a:lvl2pPr marL="195263" indent="-4763" algn="l" rtl="0" eaLnBrk="1" fontAlgn="base" hangingPunct="1">
        <a:spcBef>
          <a:spcPct val="20000"/>
        </a:spcBef>
        <a:spcAft>
          <a:spcPct val="0"/>
        </a:spcAft>
        <a:buChar char="–"/>
        <a:defRPr sz="2200" b="1">
          <a:solidFill>
            <a:srgbClr val="EE7D1D"/>
          </a:solidFill>
          <a:latin typeface="Candara"/>
          <a:ea typeface="Candara" charset="0"/>
          <a:cs typeface="Candara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454545"/>
          </a:solidFill>
          <a:latin typeface="Candara"/>
          <a:ea typeface="Candara" charset="0"/>
          <a:cs typeface="Candar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849496"/>
          </a:solidFill>
          <a:latin typeface="Candara"/>
          <a:ea typeface="Candara" charset="0"/>
          <a:cs typeface="Candar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CorpoSReg"/>
          <a:ea typeface="CorpoSReg" charset="0"/>
          <a:cs typeface="CorpoSReg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46073/b2i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lorofil.fr/diplomes-et-referentiels/titres-et-certificats/certifications-informatique-et-internet/b2i-adult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e9am2-xq2vp3/acoustice-v21-dger-14-fevrier-2014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portea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utions-web.eduter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il.agricoll.agriculture.gouv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Réunion C.I.</a:t>
            </a:r>
            <a:endParaRPr lang="fr-F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Château-Chinon </a:t>
            </a:r>
          </a:p>
          <a:p>
            <a:pPr>
              <a:buNone/>
            </a:pPr>
            <a:r>
              <a:rPr lang="fr-FR" dirty="0" smtClean="0"/>
              <a:t>20 février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11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Attention pour les AEL 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i="1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 Pas de reconduction des droits. </a:t>
            </a:r>
            <a:r>
              <a:rPr lang="fr-FR" sz="1800" i="1" smtClean="0"/>
              <a:t>Après création </a:t>
            </a:r>
            <a:r>
              <a:rPr lang="fr-FR" sz="1800" i="1" dirty="0" smtClean="0"/>
              <a:t>du nouveau certificat </a:t>
            </a:r>
            <a:r>
              <a:rPr lang="fr-FR" sz="1800" i="1" dirty="0" smtClean="0">
                <a:sym typeface="Wingdings" pitchFamily="2" charset="2"/>
              </a:rPr>
              <a:t> portail assistance  demande du transfert des droits !</a:t>
            </a:r>
            <a:r>
              <a:rPr lang="fr-FR" sz="1800" i="1" dirty="0" smtClean="0"/>
              <a:t/>
            </a:r>
            <a:br>
              <a:rPr lang="fr-FR" sz="1800" i="1" dirty="0" smtClean="0"/>
            </a:b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12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Assistance </a:t>
            </a:r>
            <a:r>
              <a:rPr lang="fr-FR" dirty="0" err="1" smtClean="0">
                <a:latin typeface="Candara" charset="0"/>
              </a:rPr>
              <a:t>Cerit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785926"/>
            <a:ext cx="2143140" cy="42862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latin typeface="CorpoSReg" charset="0"/>
              </a:rPr>
              <a:t> Assistance CAS</a:t>
            </a: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6182" y="364331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https://centredeservices.ep.national.agri/</a:t>
            </a:r>
          </a:p>
        </p:txBody>
      </p:sp>
      <p:sp>
        <p:nvSpPr>
          <p:cNvPr id="8" name="Multiplier 7"/>
          <p:cNvSpPr/>
          <p:nvPr/>
        </p:nvSpPr>
        <p:spPr bwMode="auto">
          <a:xfrm>
            <a:off x="1285852" y="1428736"/>
            <a:ext cx="2143140" cy="1143008"/>
          </a:xfrm>
          <a:prstGeom prst="mathMultiply">
            <a:avLst/>
          </a:prstGeom>
          <a:solidFill>
            <a:srgbClr val="FF0000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lèche droite rayée 9"/>
          <p:cNvSpPr/>
          <p:nvPr/>
        </p:nvSpPr>
        <p:spPr bwMode="auto">
          <a:xfrm rot="1725230">
            <a:off x="3121460" y="2559818"/>
            <a:ext cx="2143140" cy="458792"/>
          </a:xfrm>
          <a:prstGeom prst="stripedRightArrow">
            <a:avLst>
              <a:gd name="adj1" fmla="val 47550"/>
              <a:gd name="adj2" fmla="val 73273"/>
            </a:avLst>
          </a:prstGeom>
          <a:gradFill>
            <a:gsLst>
              <a:gs pos="0">
                <a:srgbClr val="00B050"/>
              </a:gs>
              <a:gs pos="100000">
                <a:srgbClr val="00792C"/>
              </a:gs>
            </a:gsLst>
          </a:gradFill>
          <a:ln>
            <a:solidFill>
              <a:srgbClr val="00792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égende encadrée avec une bordure 1 10"/>
          <p:cNvSpPr/>
          <p:nvPr/>
        </p:nvSpPr>
        <p:spPr bwMode="auto">
          <a:xfrm>
            <a:off x="6215074" y="4786322"/>
            <a:ext cx="1928826" cy="571504"/>
          </a:xfrm>
          <a:prstGeom prst="accentBorderCallout1">
            <a:avLst>
              <a:gd name="adj1" fmla="val 18750"/>
              <a:gd name="adj2" fmla="val -8333"/>
              <a:gd name="adj3" fmla="val -118419"/>
              <a:gd name="adj4" fmla="val -384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national.agri</a:t>
            </a:r>
            <a:r>
              <a:rPr lang="fr-FR" sz="16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</a:t>
            </a:r>
            <a:r>
              <a:rPr lang="fr-FR" sz="16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 certificat + </a:t>
            </a:r>
            <a:r>
              <a:rPr lang="fr-FR" sz="16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mercure</a:t>
            </a:r>
            <a:endParaRPr lang="fr-FR" sz="1600" dirty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ASSR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Note de service en attente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 partir du site MEN avec téléchargement des épreuves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Intégré à Indexa2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saisie des « ayants droits » (à vérifier dans NS !)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saisie des résultats</a:t>
            </a:r>
            <a:endParaRPr lang="fr-FR" sz="12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Une personne habilitée par centre (en général habilité indexa2)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Rappel: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remontées des résultats dans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Faeton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(appli min intérieur)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Permis de conduire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14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B2i Collège et Lycée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Item du B2i collège modifié en 12/2011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Item du B2i lycée modifiés en 07/2013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Référentiel présent dans </a:t>
            </a:r>
            <a:r>
              <a:rPr lang="fr-FR" sz="1800" dirty="0" err="1" smtClean="0">
                <a:latin typeface="CorpoSReg" charset="0"/>
              </a:rPr>
              <a:t>Liberscol</a:t>
            </a:r>
            <a:r>
              <a:rPr lang="fr-FR" sz="1800" dirty="0" smtClean="0">
                <a:latin typeface="CorpoSReg" charset="0"/>
              </a:rPr>
              <a:t> non rénové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GiBii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régional plus fonctionnel et pas à jour (appli non suivie)</a:t>
            </a:r>
            <a:br>
              <a:rPr lang="fr-FR" sz="1800" dirty="0" smtClean="0">
                <a:latin typeface="CorpoSReg" charset="0"/>
                <a:sym typeface="Wingdings" pitchFamily="2" charset="2"/>
              </a:rPr>
            </a:b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Quelle application ?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Obii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pas de suite (MEN)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Plugin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Moodle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(hébergé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Cnerta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?)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Application ENFA (utilisé C2i2e)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Application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SACoche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(liée avec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Liberscol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et la majorité des ENT) mais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vieillote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, peu conviviale et plutôt socle de compétence</a:t>
            </a:r>
          </a:p>
          <a:p>
            <a:pPr marL="722313" indent="0">
              <a:buFont typeface="Wingdings" pitchFamily="2" charset="2"/>
              <a:buChar char="§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None/>
            </a:pPr>
            <a:r>
              <a:rPr lang="fr-FR" sz="1800" i="1" dirty="0" smtClean="0">
                <a:latin typeface="CorpoSReg" charset="0"/>
                <a:sym typeface="Wingdings" pitchFamily="2" charset="2"/>
              </a:rPr>
              <a:t>En savoir plus : </a:t>
            </a:r>
            <a:r>
              <a:rPr lang="fr-FR" sz="1800" i="1" dirty="0" smtClean="0">
                <a:latin typeface="CorpoSReg" charset="0"/>
                <a:sym typeface="Wingdings" pitchFamily="2" charset="2"/>
                <a:hlinkClick r:id="rId3"/>
              </a:rPr>
              <a:t>http://eduscol.education.fr/cid46073/b2i.html</a:t>
            </a:r>
            <a:endParaRPr lang="fr-FR" sz="18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15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B2i Adulte: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Plutôt en CFPPA (mais pas uniquement)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Délivré par la DRAAF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Nécessite que le centre soit agréé 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Formateurs agréés  convention avec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DafPic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(rectorat)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Centre habilité (répondant aux critères)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Application de suivi de l’inscription et de dossier en cours de </a:t>
            </a:r>
            <a:r>
              <a:rPr lang="fr-FR" sz="1800" dirty="0" err="1" smtClean="0">
                <a:latin typeface="CorpoSReg" charset="0"/>
              </a:rPr>
              <a:t>dév</a:t>
            </a:r>
            <a:r>
              <a:rPr lang="fr-FR" sz="1800" dirty="0" smtClean="0">
                <a:latin typeface="CorpoSReg" charset="0"/>
              </a:rPr>
              <a:t> par MEN (devait être prête printemps 2012…)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Frais d’inscription pour le candidat de 12,00€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en attente de la parution d’un arrêté en fixant les modalités ;-)</a:t>
            </a:r>
          </a:p>
          <a:p>
            <a:pPr marL="722313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600" i="1" dirty="0" smtClean="0">
                <a:latin typeface="CorpoSReg" charset="0"/>
                <a:sym typeface="Wingdings" pitchFamily="2" charset="2"/>
              </a:rPr>
              <a:t>En savoir plus : </a:t>
            </a:r>
            <a:r>
              <a:rPr lang="fr-FR" sz="1600" i="1" dirty="0" smtClean="0">
                <a:latin typeface="CorpoSReg" charset="0"/>
                <a:sym typeface="Wingdings" pitchFamily="2" charset="2"/>
                <a:hlinkClick r:id="rId3"/>
              </a:rPr>
              <a:t>http://www.chlorofil.fr/diplomes-et-referentiels/titres-et-certificats/certifications-informatique-et-internet/b2i-adultes.html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16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840" y="1500174"/>
            <a:ext cx="7325498" cy="4836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17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715172" cy="49277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18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215238" cy="45095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19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Numérique éducatif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Thème d’actualité, abordé dans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Séminaire spécifique DGER (à la demande de M Rioux </a:t>
            </a:r>
            <a:r>
              <a:rPr lang="fr-FR" sz="1800" dirty="0" err="1" smtClean="0">
                <a:latin typeface="CorpoSReg" charset="0"/>
              </a:rPr>
              <a:t>Canals</a:t>
            </a:r>
            <a:r>
              <a:rPr lang="fr-FR" sz="1800" dirty="0" smtClean="0">
                <a:latin typeface="CorpoSReg" charset="0"/>
              </a:rPr>
              <a:t>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Séminaire des directeurs d’EPL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Note de service « rentrée 2014 » </a:t>
            </a:r>
            <a:r>
              <a:rPr lang="fr-FR" sz="1100" i="1" dirty="0" smtClean="0">
                <a:latin typeface="CorpoSReg" charset="0"/>
              </a:rPr>
              <a:t>(DGERN20132139Z)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Note de service « CTN » </a:t>
            </a:r>
            <a:r>
              <a:rPr lang="fr-FR" sz="1100" i="1" dirty="0" smtClean="0">
                <a:latin typeface="CorpoSReg" charset="0"/>
                <a:sym typeface="Wingdings" pitchFamily="2" charset="2"/>
              </a:rPr>
              <a:t>(DGERN20132112)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/>
            </a:r>
            <a:br>
              <a:rPr lang="fr-FR" sz="1800" dirty="0" smtClean="0">
                <a:latin typeface="CorpoSReg" charset="0"/>
                <a:sym typeface="Wingdings" pitchFamily="2" charset="2"/>
              </a:rPr>
            </a:b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Projet stratégique de la DGER en cours d’écriture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Actions PNF 2014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Loi d’avenir en discussion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Projet « numérique » dans les DRAAF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20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AcousTICE</a:t>
            </a:r>
            <a:r>
              <a:rPr lang="fr-FR" dirty="0" smtClean="0">
                <a:latin typeface="Candara" charset="0"/>
              </a:rPr>
              <a:t> </a:t>
            </a:r>
            <a:r>
              <a:rPr lang="fr-FR" sz="2000" dirty="0" smtClean="0">
                <a:latin typeface="Candara" charset="0"/>
              </a:rPr>
              <a:t>(</a:t>
            </a:r>
            <a:r>
              <a:rPr lang="fr-FR" sz="2000" dirty="0" err="1" smtClean="0">
                <a:latin typeface="Candara" charset="0"/>
              </a:rPr>
              <a:t>ACcompagnement</a:t>
            </a:r>
            <a:r>
              <a:rPr lang="fr-FR" sz="2000" dirty="0" smtClean="0">
                <a:latin typeface="Candara" charset="0"/>
              </a:rPr>
              <a:t> Ouvert à l’Usage des TICE)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Chantier national mené par DRTIC Pays de la Loire et Normandie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Accompagner une dynamique autour des TICE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Mettre en place un plan de formation et d’échanges de pratiques à destination des enseignants.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Au niveau de l’établissement, le prof TIM est au centre du dispositif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800" dirty="0" smtClean="0">
                <a:latin typeface="CorpoSReg" charset="0"/>
                <a:sym typeface="Wingdings" pitchFamily="2" charset="2"/>
                <a:hlinkClick r:id="rId3"/>
              </a:rPr>
              <a:t>Présentation du dispositif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600" i="1" dirty="0" smtClean="0">
                <a:latin typeface="CorpoSReg" charset="0"/>
                <a:sym typeface="Wingdings" pitchFamily="2" charset="2"/>
              </a:rPr>
              <a:t>Ce dispositif figure dans la note « Cahier de texte numérique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Actualité fonctionnelle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Soucis acheminements messages externes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 Firewall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Affichage des cartes de visites  double clique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refonctionne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pb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avec client 12)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Carte de visite lié à la présence du dossier « 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My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Shared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document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 »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Chat : instabilité sur client 12  mise à jour de l’éditeur en mars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sur les dysfonctionnements : 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56"/>
            <a:ext cx="2643206" cy="21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21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PTE info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Renouvellement des PC et/ou portables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Lié à un inventaire exploitable (date d’achat ou date BIOS)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Précision de la localisation des demandes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Sans demande précise, pas de PTE info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Demande serveurs, au fil de l’eau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Demande éléments actifs, idem mais bien préciser le type de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switch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(pas la marque), nb port, 100/1000, FO, type FO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22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Dossier de site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Indispensable pour le suivi de l’établissement.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Dossier mis à jour disponible sur le wiki.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Copie au DRTIC.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  <a:p>
            <a:pPr marL="0" indent="0"/>
            <a:r>
              <a:rPr lang="fr-FR" sz="1800" dirty="0" smtClean="0">
                <a:latin typeface="CorpoSReg" charset="0"/>
              </a:rPr>
              <a:t> Sécurité des SI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Mise à jour du document Excel SI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Transmission des infos CERTA, synthèse de veille SSI ANSSI?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ENT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err="1" smtClean="0">
                <a:latin typeface="CorpoSReg" charset="0"/>
              </a:rPr>
              <a:t>Reporting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Formation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  <a:p>
            <a:pPr marL="0" indent="0"/>
            <a:r>
              <a:rPr lang="fr-FR" sz="1800" dirty="0" smtClean="0">
                <a:latin typeface="CorpoSReg" charset="0"/>
              </a:rPr>
              <a:t> ENT / Ressources </a:t>
            </a:r>
            <a:r>
              <a:rPr lang="fr-FR" sz="1800" dirty="0" err="1" smtClean="0">
                <a:latin typeface="CorpoSReg" charset="0"/>
              </a:rPr>
              <a:t>Scorm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Quelques outil/auteurs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Scenari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MosSolo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Udutu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4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Mise à jour version 12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Serveur effectué au 14/12/2013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Client v12 disponible depuis mais sans communication (16% de client ont migré)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Principal intérêt de la migration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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webmail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html 5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mais… incompatible avec scripts actuels (gestion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mdp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en attente des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dev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« 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opentext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 »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err="1" smtClean="0">
                <a:latin typeface="CorpoSReg" charset="0"/>
              </a:rPr>
              <a:t>Demo</a:t>
            </a:r>
            <a:r>
              <a:rPr lang="fr-FR" sz="1800" dirty="0" smtClean="0">
                <a:latin typeface="CorpoSReg" charset="0"/>
              </a:rPr>
              <a:t> : </a:t>
            </a:r>
            <a:r>
              <a:rPr lang="fr-FR" sz="1800" dirty="0" smtClean="0">
                <a:latin typeface="CorpoSReg" charset="0"/>
                <a:hlinkClick r:id="rId3"/>
              </a:rPr>
              <a:t>http://mail.portea.fr</a:t>
            </a:r>
            <a:endParaRPr lang="fr-FR" sz="1800" dirty="0" smtClean="0">
              <a:latin typeface="CorpoS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5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Départ</a:t>
            </a:r>
            <a:endParaRPr lang="fr-FR" sz="1800" dirty="0" smtClean="0">
              <a:latin typeface="CorpoSReg" charset="0"/>
            </a:endParaRP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Départs depuis juillet 2013 :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A.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Mignerot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S.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Lavoillotte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A.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Holgado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P.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Chagnard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(1er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fév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2014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)</a:t>
            </a:r>
            <a:br>
              <a:rPr lang="fr-FR" sz="1800" b="0" dirty="0" smtClean="0">
                <a:latin typeface="CorpoSReg" charset="0"/>
                <a:ea typeface="+mn-ea"/>
                <a:cs typeface="CorpoSReg"/>
              </a:rPr>
            </a:b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712788" lvl="1" indent="-285750"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Arrivées depuis juillet 2013 :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J.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Monvoisin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dev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Cocwinelle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(mutation interne)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M.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Coutron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assistance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Etablissements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J.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Bouillot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admin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sys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Linux (1er février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6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pic>
        <p:nvPicPr>
          <p:cNvPr id="8" name="Picture 5" descr="S:\P4_Animation régionale\TICE\Reunions DRTIC\semaine janvier 2014\presentation_CT_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7350970" cy="351468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928662" y="157161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Nouvelle </a:t>
            </a:r>
            <a:r>
              <a:rPr lang="fr-FR" sz="18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7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Offres solutions web</a:t>
            </a:r>
            <a:endParaRPr lang="fr-FR" sz="1800" dirty="0" smtClean="0">
              <a:latin typeface="CorpoSReg" charset="0"/>
            </a:endParaRP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Clé en main Typo 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3</a:t>
            </a:r>
          </a:p>
          <a:p>
            <a:pPr marL="892175" lvl="1" indent="-101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40 € /mois + FI 180 €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Boutiques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PrestaShop</a:t>
            </a: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892175" lvl="1" indent="-101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</a:t>
            </a: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35 € /mois + FI 300 €, ( paiement CB trésor public :150€ installation + 4 €/mois)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Blogs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WordPress</a:t>
            </a: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30€ / mois + FI 150 €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Hébergement GRR</a:t>
            </a: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12 € / mois + 100 € FI (offert si clé en main</a:t>
            </a: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)</a:t>
            </a:r>
            <a:b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</a:br>
            <a:endParaRPr lang="fr-FR" sz="14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Plateforme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Moodle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(expérimental 2014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)</a:t>
            </a: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± 40 €/ mois cette année (60€ et FI à définir après </a:t>
            </a:r>
            <a:r>
              <a:rPr lang="fr-FR" sz="14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expé</a:t>
            </a: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pour 2Go)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/>
            </a:r>
            <a:b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</a:b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449263" lvl="1" indent="3175">
              <a:buClr>
                <a:schemeClr val="tx1"/>
              </a:buClr>
              <a:buNone/>
              <a:defRPr/>
            </a:pPr>
            <a:r>
              <a:rPr lang="fr-FR" sz="1800" b="0" i="1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En savoir plus sur </a:t>
            </a:r>
            <a:r>
              <a:rPr lang="fr-FR" sz="1800" i="1" dirty="0" smtClean="0">
                <a:hlinkClick r:id="rId3"/>
              </a:rPr>
              <a:t>www.solutions-web.eduter.fr</a:t>
            </a:r>
            <a:endParaRPr lang="fr-FR" sz="1800" b="0" i="1" dirty="0" smtClean="0">
              <a:latin typeface="CorpoSReg" charset="0"/>
              <a:ea typeface="+mn-ea"/>
              <a:cs typeface="CorpoSReg"/>
            </a:endParaRPr>
          </a:p>
        </p:txBody>
      </p:sp>
      <p:sp>
        <p:nvSpPr>
          <p:cNvPr id="7" name="Pensées 6"/>
          <p:cNvSpPr/>
          <p:nvPr/>
        </p:nvSpPr>
        <p:spPr bwMode="auto">
          <a:xfrm>
            <a:off x="4643438" y="1071546"/>
            <a:ext cx="1928826" cy="928694"/>
          </a:xfrm>
          <a:prstGeom prst="cloudCallou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cs typeface="ＭＳ Ｐゴシック" charset="-128"/>
              </a:rPr>
              <a:t>Tarif « adhérents Pack Services </a:t>
            </a:r>
            <a:r>
              <a:rPr lang="fr-FR" sz="1100" dirty="0" err="1" smtClean="0">
                <a:cs typeface="ＭＳ Ｐゴシック" charset="-128"/>
              </a:rPr>
              <a:t>Eduter</a:t>
            </a:r>
            <a:r>
              <a:rPr lang="fr-FR" sz="1100" dirty="0" smtClean="0">
                <a:cs typeface="ＭＳ Ｐゴシック" charset="-128"/>
              </a:rPr>
              <a:t> »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8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Agricoll</a:t>
            </a:r>
            <a:r>
              <a:rPr lang="fr-FR" dirty="0" smtClean="0">
                <a:latin typeface="Candara" charset="0"/>
              </a:rPr>
              <a:t> V2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accès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  <a:hlinkClick r:id="rId3"/>
              </a:rPr>
              <a:t>portail.agriculture.gouv.fr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4 entrées principales: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agenda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webmail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 </a:t>
            </a:r>
            <a:r>
              <a:rPr lang="fr-FR" sz="1200" i="1" dirty="0" smtClean="0">
                <a:latin typeface="CorpoSReg" charset="0"/>
                <a:sym typeface="Wingdings" pitchFamily="2" charset="2"/>
              </a:rPr>
              <a:t>adresse en agriculture.gouv.fr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annuaire  GLA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création et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modifiaction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agent – réinitialisation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mdp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agricoll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et donc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firstclass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liste de diffusion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2 entrées secondaires: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Intranet du MAAF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IGC  AEL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pour création certificat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et agent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révocation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certificat</a:t>
            </a:r>
            <a:br>
              <a:rPr lang="fr-FR" sz="1800" i="1" dirty="0" smtClean="0">
                <a:latin typeface="CorpoSReg" charset="0"/>
                <a:sym typeface="Wingdings" pitchFamily="2" charset="2"/>
              </a:rPr>
            </a:br>
            <a:r>
              <a:rPr lang="fr-FR" sz="1800" i="1" dirty="0" smtClean="0">
                <a:latin typeface="CorpoSReg" charset="0"/>
                <a:sym typeface="Wingdings" pitchFamily="2" charset="2"/>
              </a:rPr>
              <a:t>	     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 Agent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pour la révocation du certificat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</p:txBody>
      </p:sp>
      <p:sp>
        <p:nvSpPr>
          <p:cNvPr id="7" name="Légende à une bordure 1 6"/>
          <p:cNvSpPr/>
          <p:nvPr/>
        </p:nvSpPr>
        <p:spPr bwMode="auto">
          <a:xfrm>
            <a:off x="4857752" y="1643050"/>
            <a:ext cx="2071702" cy="357190"/>
          </a:xfrm>
          <a:prstGeom prst="accent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Accès sans VPN</a:t>
            </a:r>
          </a:p>
        </p:txBody>
      </p:sp>
      <p:sp>
        <p:nvSpPr>
          <p:cNvPr id="8" name="Légende à une bordure 1 7"/>
          <p:cNvSpPr/>
          <p:nvPr/>
        </p:nvSpPr>
        <p:spPr bwMode="auto">
          <a:xfrm>
            <a:off x="5429256" y="4286256"/>
            <a:ext cx="2428892" cy="357190"/>
          </a:xfrm>
          <a:prstGeom prst="accentCallout1">
            <a:avLst>
              <a:gd name="adj1" fmla="val 18750"/>
              <a:gd name="adj2" fmla="val -8333"/>
              <a:gd name="adj3" fmla="val 143343"/>
              <a:gd name="adj4" fmla="val -374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Accès VPN Mercure</a:t>
            </a:r>
            <a:endParaRPr lang="fr-FR" sz="1800" dirty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</p:txBody>
      </p:sp>
      <p:sp>
        <p:nvSpPr>
          <p:cNvPr id="9" name="Légende à une bordure 1 8"/>
          <p:cNvSpPr/>
          <p:nvPr/>
        </p:nvSpPr>
        <p:spPr bwMode="auto">
          <a:xfrm>
            <a:off x="5929322" y="5643578"/>
            <a:ext cx="2071702" cy="357190"/>
          </a:xfrm>
          <a:prstGeom prst="accentCallout1">
            <a:avLst>
              <a:gd name="adj1" fmla="val 18750"/>
              <a:gd name="adj2" fmla="val -8333"/>
              <a:gd name="adj3" fmla="val -69475"/>
              <a:gd name="adj4" fmla="val -52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Accès sans 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9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Les certificats agents issus de l'IGC 2005 vont expirer le 28 Mars 2014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IGC 2010 mais 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applications pas prêtes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référencement dans les navigateurs difficiles</a:t>
            </a:r>
            <a:endParaRPr lang="fr-FR" sz="12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souci d’import dans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firefox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pour AEL 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Certificats distincts : à demander un par un 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Authentification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Chiffrement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Signature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Dispositif technique</a:t>
            </a:r>
          </a:p>
        </p:txBody>
      </p:sp>
      <p:sp>
        <p:nvSpPr>
          <p:cNvPr id="8" name="Légende à une bordure 2 7"/>
          <p:cNvSpPr/>
          <p:nvPr/>
        </p:nvSpPr>
        <p:spPr bwMode="auto">
          <a:xfrm>
            <a:off x="5357818" y="4643446"/>
            <a:ext cx="2143140" cy="500066"/>
          </a:xfrm>
          <a:prstGeom prst="accentCallout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Demande à préciser par utilisateur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18 février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10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L'enrôlement de l'agent débute par le face à face entre l'agent et l'AEL de sa structure. L'AEL contrôle l'identité de l'agent, puis pré valide sur son interface, les un après les autres, les trois certificats auxquels l'agent à droit (si nécessaire).</a:t>
            </a:r>
            <a:br>
              <a:rPr lang="fr-FR" sz="1800" dirty="0" smtClean="0"/>
            </a:br>
            <a:endParaRPr lang="fr-FR" sz="1800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Dans le cadre du passage à l’IGC 4096, une demande par mail, sans face à face, sera suffisante pour renouveler le certificat et ce jusqu'au 30 avril 2014.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Le mot de passe permettant son téléchargement, en revanche, devra être transmis par téléphone par l’AEL, après identification du destinataire.</a:t>
            </a:r>
            <a:br>
              <a:rPr lang="fr-FR" sz="1800" i="1" dirty="0" smtClean="0"/>
            </a:br>
            <a:endParaRPr lang="fr-FR" sz="1800" i="1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Certificat valable pendant 3 ans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</a:t>
            </a: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rama_DRTIC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Diaporama_DRTIC</Template>
  <TotalTime>409</TotalTime>
  <Words>1081</Words>
  <Application>Microsoft PowerPoint</Application>
  <PresentationFormat>Affichage à l'écran (4:3)</PresentationFormat>
  <Paragraphs>263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Diaporama_DRTIC</vt:lpstr>
      <vt:lpstr>Réunion C.I.</vt:lpstr>
      <vt:lpstr>Melagri</vt:lpstr>
      <vt:lpstr>Melagri</vt:lpstr>
      <vt:lpstr>Eduter-Cnerta</vt:lpstr>
      <vt:lpstr>Eduter-Cnerta</vt:lpstr>
      <vt:lpstr>Eduter-Cnerta</vt:lpstr>
      <vt:lpstr>Agricoll V2</vt:lpstr>
      <vt:lpstr>IGC 4096 - 2010</vt:lpstr>
      <vt:lpstr>IGC 4096 - 2010</vt:lpstr>
      <vt:lpstr>IGC 4096 - 2010</vt:lpstr>
      <vt:lpstr>Assistance Cerit</vt:lpstr>
      <vt:lpstr>Certifications apprenants</vt:lpstr>
      <vt:lpstr>Certifications apprenants</vt:lpstr>
      <vt:lpstr>Certifications apprenants</vt:lpstr>
      <vt:lpstr>SIRENA (Système d’Information Rénové de l’Enseignement Agricole)</vt:lpstr>
      <vt:lpstr>SIRENA (Système d’Information Rénové de l’Enseignement Agricole)</vt:lpstr>
      <vt:lpstr>SIRENA (Système d’Information Rénové de l’Enseignement Agricole)</vt:lpstr>
      <vt:lpstr>Numérique éducatif</vt:lpstr>
      <vt:lpstr>AcousTICE (ACcompagnement Ouvert à l’Usage des TICE)</vt:lpstr>
      <vt:lpstr>Régional</vt:lpstr>
      <vt:lpstr>Régional</vt:lpstr>
      <vt:lpstr>Régional</vt:lpstr>
    </vt:vector>
  </TitlesOfParts>
  <Company>DRAF Bourgogne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C.I.</dc:title>
  <dc:creator>jean-francois.raquin</dc:creator>
  <cp:lastModifiedBy>jean-francois.raquin</cp:lastModifiedBy>
  <cp:revision>46</cp:revision>
  <dcterms:created xsi:type="dcterms:W3CDTF">2014-02-17T09:55:39Z</dcterms:created>
  <dcterms:modified xsi:type="dcterms:W3CDTF">2014-02-18T09:06:10Z</dcterms:modified>
</cp:coreProperties>
</file>